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handoutMasterIdLst>
    <p:handoutMasterId r:id="rId25"/>
  </p:handoutMasterIdLst>
  <p:sldIdLst>
    <p:sldId id="257" r:id="rId5"/>
    <p:sldId id="258" r:id="rId6"/>
    <p:sldId id="259" r:id="rId7"/>
    <p:sldId id="261" r:id="rId8"/>
    <p:sldId id="266" r:id="rId9"/>
    <p:sldId id="267" r:id="rId10"/>
    <p:sldId id="264"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8F864-D170-4120-B979-F1F9AD26E604}" v="1" dt="2022-04-21T23:21:53.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5" autoAdjust="0"/>
    <p:restoredTop sz="93725" autoAdjust="0"/>
  </p:normalViewPr>
  <p:slideViewPr>
    <p:cSldViewPr snapToGrid="0">
      <p:cViewPr varScale="1">
        <p:scale>
          <a:sx n="111" d="100"/>
          <a:sy n="111" d="100"/>
        </p:scale>
        <p:origin x="570" y="9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iah swanson" userId="8d92a1dae32ca5ba" providerId="LiveId" clId="{21D8F864-D170-4120-B979-F1F9AD26E604}"/>
    <pc:docChg chg="custSel addSld modSld">
      <pc:chgData name="zachariah swanson" userId="8d92a1dae32ca5ba" providerId="LiveId" clId="{21D8F864-D170-4120-B979-F1F9AD26E604}" dt="2022-04-21T23:25:53.841" v="392" actId="20577"/>
      <pc:docMkLst>
        <pc:docMk/>
      </pc:docMkLst>
      <pc:sldChg chg="modSp mod">
        <pc:chgData name="zachariah swanson" userId="8d92a1dae32ca5ba" providerId="LiveId" clId="{21D8F864-D170-4120-B979-F1F9AD26E604}" dt="2022-04-21T23:22:08.382" v="21" actId="207"/>
        <pc:sldMkLst>
          <pc:docMk/>
          <pc:sldMk cId="928540491" sldId="277"/>
        </pc:sldMkLst>
        <pc:spChg chg="mod">
          <ac:chgData name="zachariah swanson" userId="8d92a1dae32ca5ba" providerId="LiveId" clId="{21D8F864-D170-4120-B979-F1F9AD26E604}" dt="2022-04-21T23:22:08.382" v="21" actId="207"/>
          <ac:spMkLst>
            <pc:docMk/>
            <pc:sldMk cId="928540491" sldId="277"/>
            <ac:spMk id="7" creationId="{12570DED-E942-4274-A5C5-61D0403EDC64}"/>
          </ac:spMkLst>
        </pc:spChg>
      </pc:sldChg>
      <pc:sldChg chg="modSp mod">
        <pc:chgData name="zachariah swanson" userId="8d92a1dae32ca5ba" providerId="LiveId" clId="{21D8F864-D170-4120-B979-F1F9AD26E604}" dt="2022-04-21T23:21:55.902" v="20" actId="207"/>
        <pc:sldMkLst>
          <pc:docMk/>
          <pc:sldMk cId="1895534305" sldId="278"/>
        </pc:sldMkLst>
        <pc:spChg chg="mod">
          <ac:chgData name="zachariah swanson" userId="8d92a1dae32ca5ba" providerId="LiveId" clId="{21D8F864-D170-4120-B979-F1F9AD26E604}" dt="2022-04-21T23:21:55.902" v="20" actId="207"/>
          <ac:spMkLst>
            <pc:docMk/>
            <pc:sldMk cId="1895534305" sldId="278"/>
            <ac:spMk id="7" creationId="{12570DED-E942-4274-A5C5-61D0403EDC64}"/>
          </ac:spMkLst>
        </pc:spChg>
      </pc:sldChg>
      <pc:sldChg chg="modSp new mod">
        <pc:chgData name="zachariah swanson" userId="8d92a1dae32ca5ba" providerId="LiveId" clId="{21D8F864-D170-4120-B979-F1F9AD26E604}" dt="2022-04-21T23:25:53.841" v="392" actId="20577"/>
        <pc:sldMkLst>
          <pc:docMk/>
          <pc:sldMk cId="509714737" sldId="279"/>
        </pc:sldMkLst>
        <pc:spChg chg="mod">
          <ac:chgData name="zachariah swanson" userId="8d92a1dae32ca5ba" providerId="LiveId" clId="{21D8F864-D170-4120-B979-F1F9AD26E604}" dt="2022-04-21T23:22:14.630" v="22" actId="207"/>
          <ac:spMkLst>
            <pc:docMk/>
            <pc:sldMk cId="509714737" sldId="279"/>
            <ac:spMk id="2" creationId="{DA889C0E-4B16-48CE-BB45-43C1722B9556}"/>
          </ac:spMkLst>
        </pc:spChg>
        <pc:spChg chg="mod">
          <ac:chgData name="zachariah swanson" userId="8d92a1dae32ca5ba" providerId="LiveId" clId="{21D8F864-D170-4120-B979-F1F9AD26E604}" dt="2022-04-21T23:25:53.841" v="392" actId="20577"/>
          <ac:spMkLst>
            <pc:docMk/>
            <pc:sldMk cId="509714737" sldId="279"/>
            <ac:spMk id="3" creationId="{26215737-AB48-4FC9-81AA-0A7535B27B5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682E6-455D-404E-A0F4-72CFCEAE7CF2}"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F0D198F-074A-4D14-B2FE-A53CAC7541A5}">
      <dgm:prSet/>
      <dgm:spPr/>
      <dgm:t>
        <a:bodyPr/>
        <a:lstStyle/>
        <a:p>
          <a:r>
            <a:rPr lang="en-US"/>
            <a:t>1. What are the factory default username and password of a TP-Link router? Why is it important to change the default username and password of a SOHO router? </a:t>
          </a:r>
        </a:p>
      </dgm:t>
    </dgm:pt>
    <dgm:pt modelId="{B8DCCFF4-6B5E-4705-8AFE-A33C3474C4B3}" type="parTrans" cxnId="{20F5CBCE-29BF-43FC-8F8F-E6222562A624}">
      <dgm:prSet/>
      <dgm:spPr/>
      <dgm:t>
        <a:bodyPr/>
        <a:lstStyle/>
        <a:p>
          <a:endParaRPr lang="en-US"/>
        </a:p>
      </dgm:t>
    </dgm:pt>
    <dgm:pt modelId="{77FA384F-E9CF-4A44-A2BC-6E3621BA44BA}" type="sibTrans" cxnId="{20F5CBCE-29BF-43FC-8F8F-E6222562A624}">
      <dgm:prSet/>
      <dgm:spPr/>
      <dgm:t>
        <a:bodyPr/>
        <a:lstStyle/>
        <a:p>
          <a:endParaRPr lang="en-US"/>
        </a:p>
      </dgm:t>
    </dgm:pt>
    <dgm:pt modelId="{6A4A0CAE-FC39-41F9-927E-E3BE563E0B42}">
      <dgm:prSet/>
      <dgm:spPr/>
      <dgm:t>
        <a:bodyPr/>
        <a:lstStyle/>
        <a:p>
          <a:r>
            <a:rPr lang="en-US" b="1"/>
            <a:t>Answer: </a:t>
          </a:r>
          <a:r>
            <a:rPr lang="en-US"/>
            <a:t>The password is: admin  The username is: admin</a:t>
          </a:r>
        </a:p>
      </dgm:t>
    </dgm:pt>
    <dgm:pt modelId="{C542A299-7A92-46BF-A773-06F579998097}" type="parTrans" cxnId="{ADDF5D69-18F0-4786-80A9-B88C1E40C7D0}">
      <dgm:prSet/>
      <dgm:spPr/>
      <dgm:t>
        <a:bodyPr/>
        <a:lstStyle/>
        <a:p>
          <a:endParaRPr lang="en-US"/>
        </a:p>
      </dgm:t>
    </dgm:pt>
    <dgm:pt modelId="{2384E64F-95A6-4382-9784-AEDB9191E8BA}" type="sibTrans" cxnId="{ADDF5D69-18F0-4786-80A9-B88C1E40C7D0}">
      <dgm:prSet/>
      <dgm:spPr/>
      <dgm:t>
        <a:bodyPr/>
        <a:lstStyle/>
        <a:p>
          <a:endParaRPr lang="en-US"/>
        </a:p>
      </dgm:t>
    </dgm:pt>
    <dgm:pt modelId="{5D8F51F2-348D-4EE9-9818-01DD909A691C}">
      <dgm:prSet/>
      <dgm:spPr/>
      <dgm:t>
        <a:bodyPr/>
        <a:lstStyle/>
        <a:p>
          <a:r>
            <a:rPr lang="en-US"/>
            <a:t>If you don’t change the defaults, anyone can access it with easily accessible information.</a:t>
          </a:r>
        </a:p>
      </dgm:t>
    </dgm:pt>
    <dgm:pt modelId="{5B62F965-C41B-4FB3-BE85-405266CFE061}" type="parTrans" cxnId="{031F4670-4EB5-4B36-AB51-B36E32D64AE3}">
      <dgm:prSet/>
      <dgm:spPr/>
      <dgm:t>
        <a:bodyPr/>
        <a:lstStyle/>
        <a:p>
          <a:endParaRPr lang="en-US"/>
        </a:p>
      </dgm:t>
    </dgm:pt>
    <dgm:pt modelId="{C31F8B8E-13B6-4BB0-8AD5-1302B4591B24}" type="sibTrans" cxnId="{031F4670-4EB5-4B36-AB51-B36E32D64AE3}">
      <dgm:prSet/>
      <dgm:spPr/>
      <dgm:t>
        <a:bodyPr/>
        <a:lstStyle/>
        <a:p>
          <a:endParaRPr lang="en-US"/>
        </a:p>
      </dgm:t>
    </dgm:pt>
    <dgm:pt modelId="{249DEE8E-E38B-4120-8013-89F929C33FC8}">
      <dgm:prSet/>
      <dgm:spPr/>
      <dgm:t>
        <a:bodyPr/>
        <a:lstStyle/>
        <a:p>
          <a:r>
            <a:rPr lang="en-US"/>
            <a:t>2. To protect a SOHO wireless network with a small number of devices, which address management method provides more control, configuring the device IP addresses manually (static IP) or using a DHCP server (dynamic IP)? Why?</a:t>
          </a:r>
        </a:p>
      </dgm:t>
    </dgm:pt>
    <dgm:pt modelId="{80C95DAF-2696-4FE7-BBDA-E05FCCBBC0F6}" type="parTrans" cxnId="{712583F1-DC2A-43B0-A9D5-B150E8CD8AB6}">
      <dgm:prSet/>
      <dgm:spPr/>
      <dgm:t>
        <a:bodyPr/>
        <a:lstStyle/>
        <a:p>
          <a:endParaRPr lang="en-US"/>
        </a:p>
      </dgm:t>
    </dgm:pt>
    <dgm:pt modelId="{B039A32A-7E94-4299-AEA2-AA9579F9EA21}" type="sibTrans" cxnId="{712583F1-DC2A-43B0-A9D5-B150E8CD8AB6}">
      <dgm:prSet/>
      <dgm:spPr/>
      <dgm:t>
        <a:bodyPr/>
        <a:lstStyle/>
        <a:p>
          <a:endParaRPr lang="en-US"/>
        </a:p>
      </dgm:t>
    </dgm:pt>
    <dgm:pt modelId="{B01B12C4-53EA-410D-81EC-F5754607225F}">
      <dgm:prSet/>
      <dgm:spPr/>
      <dgm:t>
        <a:bodyPr/>
        <a:lstStyle/>
        <a:p>
          <a:r>
            <a:rPr lang="en-US" b="1"/>
            <a:t>Answer: </a:t>
          </a:r>
          <a:r>
            <a:rPr lang="en-US"/>
            <a:t>Static IP, as it is hardcoded, can be direct and has points to access your network remotely.</a:t>
          </a:r>
        </a:p>
      </dgm:t>
    </dgm:pt>
    <dgm:pt modelId="{E804C7A5-A7F5-4451-8510-0FBEBA1E8878}" type="parTrans" cxnId="{C9BBF29C-D586-4E89-A63D-6CB44574FECA}">
      <dgm:prSet/>
      <dgm:spPr/>
      <dgm:t>
        <a:bodyPr/>
        <a:lstStyle/>
        <a:p>
          <a:endParaRPr lang="en-US"/>
        </a:p>
      </dgm:t>
    </dgm:pt>
    <dgm:pt modelId="{3618A5E3-BD3D-4AC2-98A3-C143908D2A33}" type="sibTrans" cxnId="{C9BBF29C-D586-4E89-A63D-6CB44574FECA}">
      <dgm:prSet/>
      <dgm:spPr/>
      <dgm:t>
        <a:bodyPr/>
        <a:lstStyle/>
        <a:p>
          <a:endParaRPr lang="en-US"/>
        </a:p>
      </dgm:t>
    </dgm:pt>
    <dgm:pt modelId="{C6191363-7CE2-4135-BB61-A1E5B8C4B475}">
      <dgm:prSet/>
      <dgm:spPr/>
      <dgm:t>
        <a:bodyPr/>
        <a:lstStyle/>
        <a:p>
          <a:r>
            <a:rPr lang="en-US"/>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dgm:t>
    </dgm:pt>
    <dgm:pt modelId="{8DA6521A-17FC-46D7-98AD-EF940D41946F}" type="parTrans" cxnId="{04B0D577-05F2-4160-B1CC-799B424055D0}">
      <dgm:prSet/>
      <dgm:spPr/>
      <dgm:t>
        <a:bodyPr/>
        <a:lstStyle/>
        <a:p>
          <a:endParaRPr lang="en-US"/>
        </a:p>
      </dgm:t>
    </dgm:pt>
    <dgm:pt modelId="{AF67A2F4-EA21-434C-8517-C9B29F7BDBED}" type="sibTrans" cxnId="{04B0D577-05F2-4160-B1CC-799B424055D0}">
      <dgm:prSet/>
      <dgm:spPr/>
      <dgm:t>
        <a:bodyPr/>
        <a:lstStyle/>
        <a:p>
          <a:endParaRPr lang="en-US"/>
        </a:p>
      </dgm:t>
    </dgm:pt>
    <dgm:pt modelId="{CCB4DE7B-50EC-4B6F-9641-6AA4235F3406}">
      <dgm:prSet/>
      <dgm:spPr/>
      <dgm:t>
        <a:bodyPr/>
        <a:lstStyle/>
        <a:p>
          <a:r>
            <a:rPr lang="en-US" b="1"/>
            <a:t>Answer: </a:t>
          </a:r>
          <a:r>
            <a:rPr lang="en-US"/>
            <a:t>Allows you to control wireless stations accessing the IP, depending on the MAC addresses.</a:t>
          </a:r>
        </a:p>
      </dgm:t>
    </dgm:pt>
    <dgm:pt modelId="{129B8ECE-AF33-4259-9803-592A9A8FE2EE}" type="parTrans" cxnId="{A93B93EC-95A4-4B51-8F7A-77A4A64FDE37}">
      <dgm:prSet/>
      <dgm:spPr/>
      <dgm:t>
        <a:bodyPr/>
        <a:lstStyle/>
        <a:p>
          <a:endParaRPr lang="en-US"/>
        </a:p>
      </dgm:t>
    </dgm:pt>
    <dgm:pt modelId="{DA35EB83-E0B0-4464-B765-07258DD13248}" type="sibTrans" cxnId="{A93B93EC-95A4-4B51-8F7A-77A4A64FDE37}">
      <dgm:prSet/>
      <dgm:spPr/>
      <dgm:t>
        <a:bodyPr/>
        <a:lstStyle/>
        <a:p>
          <a:endParaRPr lang="en-US"/>
        </a:p>
      </dgm:t>
    </dgm:pt>
    <dgm:pt modelId="{44057AF7-EB84-4309-B40A-31FFDB033828}" type="pres">
      <dgm:prSet presAssocID="{8B8682E6-455D-404E-A0F4-72CFCEAE7CF2}" presName="diagram" presStyleCnt="0">
        <dgm:presLayoutVars>
          <dgm:dir/>
          <dgm:resizeHandles val="exact"/>
        </dgm:presLayoutVars>
      </dgm:prSet>
      <dgm:spPr/>
    </dgm:pt>
    <dgm:pt modelId="{5447A056-1A64-4FC5-9C05-33E561A8FEAE}" type="pres">
      <dgm:prSet presAssocID="{2F0D198F-074A-4D14-B2FE-A53CAC7541A5}" presName="node" presStyleLbl="node1" presStyleIdx="0" presStyleCnt="7">
        <dgm:presLayoutVars>
          <dgm:bulletEnabled val="1"/>
        </dgm:presLayoutVars>
      </dgm:prSet>
      <dgm:spPr/>
    </dgm:pt>
    <dgm:pt modelId="{E8C7C65F-263E-4961-88D7-C12D8219F0B4}" type="pres">
      <dgm:prSet presAssocID="{77FA384F-E9CF-4A44-A2BC-6E3621BA44BA}" presName="sibTrans" presStyleCnt="0"/>
      <dgm:spPr/>
    </dgm:pt>
    <dgm:pt modelId="{38DC085A-EB11-494C-A510-5AB55FCB9635}" type="pres">
      <dgm:prSet presAssocID="{6A4A0CAE-FC39-41F9-927E-E3BE563E0B42}" presName="node" presStyleLbl="node1" presStyleIdx="1" presStyleCnt="7">
        <dgm:presLayoutVars>
          <dgm:bulletEnabled val="1"/>
        </dgm:presLayoutVars>
      </dgm:prSet>
      <dgm:spPr/>
    </dgm:pt>
    <dgm:pt modelId="{083A0F4C-BEC0-4062-9BB8-64691151567E}" type="pres">
      <dgm:prSet presAssocID="{2384E64F-95A6-4382-9784-AEDB9191E8BA}" presName="sibTrans" presStyleCnt="0"/>
      <dgm:spPr/>
    </dgm:pt>
    <dgm:pt modelId="{6DC378B9-3AFE-44E2-981E-8A0333D7CF0C}" type="pres">
      <dgm:prSet presAssocID="{5D8F51F2-348D-4EE9-9818-01DD909A691C}" presName="node" presStyleLbl="node1" presStyleIdx="2" presStyleCnt="7">
        <dgm:presLayoutVars>
          <dgm:bulletEnabled val="1"/>
        </dgm:presLayoutVars>
      </dgm:prSet>
      <dgm:spPr/>
    </dgm:pt>
    <dgm:pt modelId="{B5DF544F-CEBB-42FD-8EC5-0217DC94C54F}" type="pres">
      <dgm:prSet presAssocID="{C31F8B8E-13B6-4BB0-8AD5-1302B4591B24}" presName="sibTrans" presStyleCnt="0"/>
      <dgm:spPr/>
    </dgm:pt>
    <dgm:pt modelId="{18B49F8A-3783-415D-B192-0E3C6D1BE5F3}" type="pres">
      <dgm:prSet presAssocID="{249DEE8E-E38B-4120-8013-89F929C33FC8}" presName="node" presStyleLbl="node1" presStyleIdx="3" presStyleCnt="7">
        <dgm:presLayoutVars>
          <dgm:bulletEnabled val="1"/>
        </dgm:presLayoutVars>
      </dgm:prSet>
      <dgm:spPr/>
    </dgm:pt>
    <dgm:pt modelId="{515AA68E-7933-4CFD-B009-1812911798B1}" type="pres">
      <dgm:prSet presAssocID="{B039A32A-7E94-4299-AEA2-AA9579F9EA21}" presName="sibTrans" presStyleCnt="0"/>
      <dgm:spPr/>
    </dgm:pt>
    <dgm:pt modelId="{8D201459-0C17-4933-AA4C-4BCFF3532D0B}" type="pres">
      <dgm:prSet presAssocID="{B01B12C4-53EA-410D-81EC-F5754607225F}" presName="node" presStyleLbl="node1" presStyleIdx="4" presStyleCnt="7">
        <dgm:presLayoutVars>
          <dgm:bulletEnabled val="1"/>
        </dgm:presLayoutVars>
      </dgm:prSet>
      <dgm:spPr/>
    </dgm:pt>
    <dgm:pt modelId="{117863EB-14C1-41B4-85D1-6AA7FB3C56C4}" type="pres">
      <dgm:prSet presAssocID="{3618A5E3-BD3D-4AC2-98A3-C143908D2A33}" presName="sibTrans" presStyleCnt="0"/>
      <dgm:spPr/>
    </dgm:pt>
    <dgm:pt modelId="{FC520385-7A5B-4D7B-B519-F2A6981C5AD1}" type="pres">
      <dgm:prSet presAssocID="{C6191363-7CE2-4135-BB61-A1E5B8C4B475}" presName="node" presStyleLbl="node1" presStyleIdx="5" presStyleCnt="7">
        <dgm:presLayoutVars>
          <dgm:bulletEnabled val="1"/>
        </dgm:presLayoutVars>
      </dgm:prSet>
      <dgm:spPr/>
    </dgm:pt>
    <dgm:pt modelId="{3F3624CA-C6AE-4CD9-BEA6-3639C1E12A73}" type="pres">
      <dgm:prSet presAssocID="{AF67A2F4-EA21-434C-8517-C9B29F7BDBED}" presName="sibTrans" presStyleCnt="0"/>
      <dgm:spPr/>
    </dgm:pt>
    <dgm:pt modelId="{6D0630D0-9923-430C-8779-C422AC32C840}" type="pres">
      <dgm:prSet presAssocID="{CCB4DE7B-50EC-4B6F-9641-6AA4235F3406}" presName="node" presStyleLbl="node1" presStyleIdx="6" presStyleCnt="7">
        <dgm:presLayoutVars>
          <dgm:bulletEnabled val="1"/>
        </dgm:presLayoutVars>
      </dgm:prSet>
      <dgm:spPr/>
    </dgm:pt>
  </dgm:ptLst>
  <dgm:cxnLst>
    <dgm:cxn modelId="{80939D06-3929-4E73-A86C-E115B307D6CE}" type="presOf" srcId="{249DEE8E-E38B-4120-8013-89F929C33FC8}" destId="{18B49F8A-3783-415D-B192-0E3C6D1BE5F3}" srcOrd="0" destOrd="0" presId="urn:microsoft.com/office/officeart/2005/8/layout/default"/>
    <dgm:cxn modelId="{A5817022-37F4-4657-982D-133FBCD63DEE}" type="presOf" srcId="{C6191363-7CE2-4135-BB61-A1E5B8C4B475}" destId="{FC520385-7A5B-4D7B-B519-F2A6981C5AD1}" srcOrd="0" destOrd="0" presId="urn:microsoft.com/office/officeart/2005/8/layout/default"/>
    <dgm:cxn modelId="{D6EDF43E-F6B4-43E4-A1DF-367416E09089}" type="presOf" srcId="{6A4A0CAE-FC39-41F9-927E-E3BE563E0B42}" destId="{38DC085A-EB11-494C-A510-5AB55FCB9635}" srcOrd="0" destOrd="0" presId="urn:microsoft.com/office/officeart/2005/8/layout/default"/>
    <dgm:cxn modelId="{ADDF5D69-18F0-4786-80A9-B88C1E40C7D0}" srcId="{8B8682E6-455D-404E-A0F4-72CFCEAE7CF2}" destId="{6A4A0CAE-FC39-41F9-927E-E3BE563E0B42}" srcOrd="1" destOrd="0" parTransId="{C542A299-7A92-46BF-A773-06F579998097}" sibTransId="{2384E64F-95A6-4382-9784-AEDB9191E8BA}"/>
    <dgm:cxn modelId="{E540F649-2B50-4C45-92D5-DE505ED6BBD3}" type="presOf" srcId="{2F0D198F-074A-4D14-B2FE-A53CAC7541A5}" destId="{5447A056-1A64-4FC5-9C05-33E561A8FEAE}" srcOrd="0" destOrd="0" presId="urn:microsoft.com/office/officeart/2005/8/layout/default"/>
    <dgm:cxn modelId="{45EDD34D-1912-4929-A18A-A2D4C7D0234C}" type="presOf" srcId="{5D8F51F2-348D-4EE9-9818-01DD909A691C}" destId="{6DC378B9-3AFE-44E2-981E-8A0333D7CF0C}" srcOrd="0" destOrd="0" presId="urn:microsoft.com/office/officeart/2005/8/layout/default"/>
    <dgm:cxn modelId="{4F2D4D6F-FF63-4741-AC13-1F1D1745DD5B}" type="presOf" srcId="{8B8682E6-455D-404E-A0F4-72CFCEAE7CF2}" destId="{44057AF7-EB84-4309-B40A-31FFDB033828}" srcOrd="0" destOrd="0" presId="urn:microsoft.com/office/officeart/2005/8/layout/default"/>
    <dgm:cxn modelId="{031F4670-4EB5-4B36-AB51-B36E32D64AE3}" srcId="{8B8682E6-455D-404E-A0F4-72CFCEAE7CF2}" destId="{5D8F51F2-348D-4EE9-9818-01DD909A691C}" srcOrd="2" destOrd="0" parTransId="{5B62F965-C41B-4FB3-BE85-405266CFE061}" sibTransId="{C31F8B8E-13B6-4BB0-8AD5-1302B4591B24}"/>
    <dgm:cxn modelId="{04B0D577-05F2-4160-B1CC-799B424055D0}" srcId="{8B8682E6-455D-404E-A0F4-72CFCEAE7CF2}" destId="{C6191363-7CE2-4135-BB61-A1E5B8C4B475}" srcOrd="5" destOrd="0" parTransId="{8DA6521A-17FC-46D7-98AD-EF940D41946F}" sibTransId="{AF67A2F4-EA21-434C-8517-C9B29F7BDBED}"/>
    <dgm:cxn modelId="{5AD59F92-2E2D-4447-A43E-FBE6C810FFED}" type="presOf" srcId="{CCB4DE7B-50EC-4B6F-9641-6AA4235F3406}" destId="{6D0630D0-9923-430C-8779-C422AC32C840}" srcOrd="0" destOrd="0" presId="urn:microsoft.com/office/officeart/2005/8/layout/default"/>
    <dgm:cxn modelId="{C9BBF29C-D586-4E89-A63D-6CB44574FECA}" srcId="{8B8682E6-455D-404E-A0F4-72CFCEAE7CF2}" destId="{B01B12C4-53EA-410D-81EC-F5754607225F}" srcOrd="4" destOrd="0" parTransId="{E804C7A5-A7F5-4451-8510-0FBEBA1E8878}" sibTransId="{3618A5E3-BD3D-4AC2-98A3-C143908D2A33}"/>
    <dgm:cxn modelId="{1EEC78C6-6A91-42D9-A6EF-E11AA106B0B9}" type="presOf" srcId="{B01B12C4-53EA-410D-81EC-F5754607225F}" destId="{8D201459-0C17-4933-AA4C-4BCFF3532D0B}" srcOrd="0" destOrd="0" presId="urn:microsoft.com/office/officeart/2005/8/layout/default"/>
    <dgm:cxn modelId="{20F5CBCE-29BF-43FC-8F8F-E6222562A624}" srcId="{8B8682E6-455D-404E-A0F4-72CFCEAE7CF2}" destId="{2F0D198F-074A-4D14-B2FE-A53CAC7541A5}" srcOrd="0" destOrd="0" parTransId="{B8DCCFF4-6B5E-4705-8AFE-A33C3474C4B3}" sibTransId="{77FA384F-E9CF-4A44-A2BC-6E3621BA44BA}"/>
    <dgm:cxn modelId="{A93B93EC-95A4-4B51-8F7A-77A4A64FDE37}" srcId="{8B8682E6-455D-404E-A0F4-72CFCEAE7CF2}" destId="{CCB4DE7B-50EC-4B6F-9641-6AA4235F3406}" srcOrd="6" destOrd="0" parTransId="{129B8ECE-AF33-4259-9803-592A9A8FE2EE}" sibTransId="{DA35EB83-E0B0-4464-B765-07258DD13248}"/>
    <dgm:cxn modelId="{712583F1-DC2A-43B0-A9D5-B150E8CD8AB6}" srcId="{8B8682E6-455D-404E-A0F4-72CFCEAE7CF2}" destId="{249DEE8E-E38B-4120-8013-89F929C33FC8}" srcOrd="3" destOrd="0" parTransId="{80C95DAF-2696-4FE7-BBDA-E05FCCBBC0F6}" sibTransId="{B039A32A-7E94-4299-AEA2-AA9579F9EA21}"/>
    <dgm:cxn modelId="{79D01AC0-4FC0-4DA7-9D2C-F4A4A0A5DB2F}" type="presParOf" srcId="{44057AF7-EB84-4309-B40A-31FFDB033828}" destId="{5447A056-1A64-4FC5-9C05-33E561A8FEAE}" srcOrd="0" destOrd="0" presId="urn:microsoft.com/office/officeart/2005/8/layout/default"/>
    <dgm:cxn modelId="{9A410FCD-5915-4D76-AAB9-5B3B72789E2B}" type="presParOf" srcId="{44057AF7-EB84-4309-B40A-31FFDB033828}" destId="{E8C7C65F-263E-4961-88D7-C12D8219F0B4}" srcOrd="1" destOrd="0" presId="urn:microsoft.com/office/officeart/2005/8/layout/default"/>
    <dgm:cxn modelId="{82D69B9B-A9DF-4D33-B685-E1F869C10024}" type="presParOf" srcId="{44057AF7-EB84-4309-B40A-31FFDB033828}" destId="{38DC085A-EB11-494C-A510-5AB55FCB9635}" srcOrd="2" destOrd="0" presId="urn:microsoft.com/office/officeart/2005/8/layout/default"/>
    <dgm:cxn modelId="{470B8A57-6314-490A-B84C-8ABA46D51B56}" type="presParOf" srcId="{44057AF7-EB84-4309-B40A-31FFDB033828}" destId="{083A0F4C-BEC0-4062-9BB8-64691151567E}" srcOrd="3" destOrd="0" presId="urn:microsoft.com/office/officeart/2005/8/layout/default"/>
    <dgm:cxn modelId="{1A506C5E-8CD5-4065-B853-88B75BEB3C55}" type="presParOf" srcId="{44057AF7-EB84-4309-B40A-31FFDB033828}" destId="{6DC378B9-3AFE-44E2-981E-8A0333D7CF0C}" srcOrd="4" destOrd="0" presId="urn:microsoft.com/office/officeart/2005/8/layout/default"/>
    <dgm:cxn modelId="{003D932A-403B-44F3-9EE1-2133761DE601}" type="presParOf" srcId="{44057AF7-EB84-4309-B40A-31FFDB033828}" destId="{B5DF544F-CEBB-42FD-8EC5-0217DC94C54F}" srcOrd="5" destOrd="0" presId="urn:microsoft.com/office/officeart/2005/8/layout/default"/>
    <dgm:cxn modelId="{F1E32CBA-A33A-4A0A-B9BB-11071287AC00}" type="presParOf" srcId="{44057AF7-EB84-4309-B40A-31FFDB033828}" destId="{18B49F8A-3783-415D-B192-0E3C6D1BE5F3}" srcOrd="6" destOrd="0" presId="urn:microsoft.com/office/officeart/2005/8/layout/default"/>
    <dgm:cxn modelId="{5FE7FE0A-4A17-4210-A8CE-7C58DA5453B1}" type="presParOf" srcId="{44057AF7-EB84-4309-B40A-31FFDB033828}" destId="{515AA68E-7933-4CFD-B009-1812911798B1}" srcOrd="7" destOrd="0" presId="urn:microsoft.com/office/officeart/2005/8/layout/default"/>
    <dgm:cxn modelId="{4E410D44-FDA7-48FA-87E7-31AFC12E2B0C}" type="presParOf" srcId="{44057AF7-EB84-4309-B40A-31FFDB033828}" destId="{8D201459-0C17-4933-AA4C-4BCFF3532D0B}" srcOrd="8" destOrd="0" presId="urn:microsoft.com/office/officeart/2005/8/layout/default"/>
    <dgm:cxn modelId="{DAD88ADE-7256-410B-B7B1-E78D0D3D1580}" type="presParOf" srcId="{44057AF7-EB84-4309-B40A-31FFDB033828}" destId="{117863EB-14C1-41B4-85D1-6AA7FB3C56C4}" srcOrd="9" destOrd="0" presId="urn:microsoft.com/office/officeart/2005/8/layout/default"/>
    <dgm:cxn modelId="{015A4A02-F0FA-49BF-A9DE-EF29725DE675}" type="presParOf" srcId="{44057AF7-EB84-4309-B40A-31FFDB033828}" destId="{FC520385-7A5B-4D7B-B519-F2A6981C5AD1}" srcOrd="10" destOrd="0" presId="urn:microsoft.com/office/officeart/2005/8/layout/default"/>
    <dgm:cxn modelId="{BBDCF71F-1682-4EBF-BCD9-BCFA2BDA4297}" type="presParOf" srcId="{44057AF7-EB84-4309-B40A-31FFDB033828}" destId="{3F3624CA-C6AE-4CD9-BEA6-3639C1E12A73}" srcOrd="11" destOrd="0" presId="urn:microsoft.com/office/officeart/2005/8/layout/default"/>
    <dgm:cxn modelId="{0767569E-C265-4267-8DBC-F63E99002946}" type="presParOf" srcId="{44057AF7-EB84-4309-B40A-31FFDB033828}" destId="{6D0630D0-9923-430C-8779-C422AC32C84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27107-A2EA-4AED-89C4-A09A318612E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27E23AA-2027-4C94-B307-12BE68951BEC}">
      <dgm:prSet/>
      <dgm:spPr/>
      <dgm:t>
        <a:bodyPr/>
        <a:lstStyle/>
        <a:p>
          <a:r>
            <a:rPr lang="en-US"/>
            <a:t>1. What wireless security settings are displayed on the Wireless Security page? Which one is recommended by the vendor? Why? </a:t>
          </a:r>
        </a:p>
      </dgm:t>
    </dgm:pt>
    <dgm:pt modelId="{F480C271-FD87-415E-A583-A8BC7BB23756}" type="parTrans" cxnId="{1536FA84-83CD-4B9D-AF6F-89276A5FBC63}">
      <dgm:prSet/>
      <dgm:spPr/>
      <dgm:t>
        <a:bodyPr/>
        <a:lstStyle/>
        <a:p>
          <a:endParaRPr lang="en-US"/>
        </a:p>
      </dgm:t>
    </dgm:pt>
    <dgm:pt modelId="{1B866DD5-3D8F-49CD-B81B-683842E5F0CC}" type="sibTrans" cxnId="{1536FA84-83CD-4B9D-AF6F-89276A5FBC63}">
      <dgm:prSet/>
      <dgm:spPr/>
      <dgm:t>
        <a:bodyPr/>
        <a:lstStyle/>
        <a:p>
          <a:endParaRPr lang="en-US"/>
        </a:p>
      </dgm:t>
    </dgm:pt>
    <dgm:pt modelId="{886BC14A-4B30-45C1-A021-12BFBDAC3CDA}">
      <dgm:prSet/>
      <dgm:spPr/>
      <dgm:t>
        <a:bodyPr/>
        <a:lstStyle/>
        <a:p>
          <a:r>
            <a:rPr lang="en-US" b="1"/>
            <a:t>Answer:</a:t>
          </a:r>
          <a:r>
            <a:rPr lang="en-US"/>
            <a:t> WPA2-PSK AES. Enterprise authentication and TKIP encryption are not supported.</a:t>
          </a:r>
        </a:p>
      </dgm:t>
    </dgm:pt>
    <dgm:pt modelId="{6DB021B5-E2BE-479D-BB70-FC471EDE89E3}" type="parTrans" cxnId="{852D865D-3F48-4507-87C5-2416D4068CA3}">
      <dgm:prSet/>
      <dgm:spPr/>
      <dgm:t>
        <a:bodyPr/>
        <a:lstStyle/>
        <a:p>
          <a:endParaRPr lang="en-US"/>
        </a:p>
      </dgm:t>
    </dgm:pt>
    <dgm:pt modelId="{851BB59D-3BAE-46B2-A77F-0B0FD9BB3A49}" type="sibTrans" cxnId="{852D865D-3F48-4507-87C5-2416D4068CA3}">
      <dgm:prSet/>
      <dgm:spPr/>
      <dgm:t>
        <a:bodyPr/>
        <a:lstStyle/>
        <a:p>
          <a:endParaRPr lang="en-US"/>
        </a:p>
      </dgm:t>
    </dgm:pt>
    <dgm:pt modelId="{01523023-4A61-4D41-8746-7DD64FD25615}">
      <dgm:prSet/>
      <dgm:spPr/>
      <dgm:t>
        <a:bodyPr/>
        <a:lstStyle/>
        <a:p>
          <a:r>
            <a:rPr lang="en-US"/>
            <a:t>2. Among the configurations you explored in this module, which one is a true security function? Why?</a:t>
          </a:r>
        </a:p>
      </dgm:t>
    </dgm:pt>
    <dgm:pt modelId="{7CD28D64-1816-42DE-9030-91F2AAC420F4}" type="parTrans" cxnId="{63ABD05E-DA09-49F6-A881-192645723BC9}">
      <dgm:prSet/>
      <dgm:spPr/>
      <dgm:t>
        <a:bodyPr/>
        <a:lstStyle/>
        <a:p>
          <a:endParaRPr lang="en-US"/>
        </a:p>
      </dgm:t>
    </dgm:pt>
    <dgm:pt modelId="{3BD55DF7-D781-4D02-9704-824204075C00}" type="sibTrans" cxnId="{63ABD05E-DA09-49F6-A881-192645723BC9}">
      <dgm:prSet/>
      <dgm:spPr/>
      <dgm:t>
        <a:bodyPr/>
        <a:lstStyle/>
        <a:p>
          <a:endParaRPr lang="en-US"/>
        </a:p>
      </dgm:t>
    </dgm:pt>
    <dgm:pt modelId="{D11E77DC-C8A0-4301-A7C4-4DAAF67D355C}">
      <dgm:prSet/>
      <dgm:spPr/>
      <dgm:t>
        <a:bodyPr/>
        <a:lstStyle/>
        <a:p>
          <a:r>
            <a:rPr lang="en-US" b="1"/>
            <a:t>Answer:</a:t>
          </a:r>
          <a:endParaRPr lang="en-US"/>
        </a:p>
      </dgm:t>
    </dgm:pt>
    <dgm:pt modelId="{11E9299A-B45F-423B-B29C-916B5F50177D}" type="parTrans" cxnId="{A7DDBACD-5803-4860-BFB1-356F28004ABD}">
      <dgm:prSet/>
      <dgm:spPr/>
      <dgm:t>
        <a:bodyPr/>
        <a:lstStyle/>
        <a:p>
          <a:endParaRPr lang="en-US"/>
        </a:p>
      </dgm:t>
    </dgm:pt>
    <dgm:pt modelId="{88A9E468-8209-4954-85CF-833521F2BDFD}" type="sibTrans" cxnId="{A7DDBACD-5803-4860-BFB1-356F28004ABD}">
      <dgm:prSet/>
      <dgm:spPr/>
      <dgm:t>
        <a:bodyPr/>
        <a:lstStyle/>
        <a:p>
          <a:endParaRPr lang="en-US"/>
        </a:p>
      </dgm:t>
    </dgm:pt>
    <dgm:pt modelId="{0E9C2B84-E4E8-4C55-BC21-7621BA922C04}">
      <dgm:prSet/>
      <dgm:spPr/>
      <dgm:t>
        <a:bodyPr/>
        <a:lstStyle/>
        <a:p>
          <a:r>
            <a:rPr lang="en-US"/>
            <a:t>MAC filtering because it can block access and is not always static.</a:t>
          </a:r>
        </a:p>
      </dgm:t>
    </dgm:pt>
    <dgm:pt modelId="{F6EF2D6C-6905-4844-ACD4-1DB7D1090E7D}" type="parTrans" cxnId="{6608881C-C07C-4304-B8AC-A427DDCF0A02}">
      <dgm:prSet/>
      <dgm:spPr/>
      <dgm:t>
        <a:bodyPr/>
        <a:lstStyle/>
        <a:p>
          <a:endParaRPr lang="en-US"/>
        </a:p>
      </dgm:t>
    </dgm:pt>
    <dgm:pt modelId="{7DF99D85-0730-4CE2-99BF-C462B68BAF2F}" type="sibTrans" cxnId="{6608881C-C07C-4304-B8AC-A427DDCF0A02}">
      <dgm:prSet/>
      <dgm:spPr/>
      <dgm:t>
        <a:bodyPr/>
        <a:lstStyle/>
        <a:p>
          <a:endParaRPr lang="en-US"/>
        </a:p>
      </dgm:t>
    </dgm:pt>
    <dgm:pt modelId="{06E0E937-0F8B-4A8B-ABE4-61C47BB6594C}">
      <dgm:prSet/>
      <dgm:spPr/>
      <dgm:t>
        <a:bodyPr/>
        <a:lstStyle/>
        <a:p>
          <a:r>
            <a:rPr lang="en-US"/>
            <a:t>3. What would you do to protect your wireless network at home? Why?</a:t>
          </a:r>
        </a:p>
      </dgm:t>
    </dgm:pt>
    <dgm:pt modelId="{6C3CE209-0960-4CEC-B866-BCAA5BA3B365}" type="parTrans" cxnId="{DECB2562-CA98-4547-85C8-4F9B7D630CEC}">
      <dgm:prSet/>
      <dgm:spPr/>
      <dgm:t>
        <a:bodyPr/>
        <a:lstStyle/>
        <a:p>
          <a:endParaRPr lang="en-US"/>
        </a:p>
      </dgm:t>
    </dgm:pt>
    <dgm:pt modelId="{F97FB718-9365-4F30-8CBE-1143A68B927E}" type="sibTrans" cxnId="{DECB2562-CA98-4547-85C8-4F9B7D630CEC}">
      <dgm:prSet/>
      <dgm:spPr/>
      <dgm:t>
        <a:bodyPr/>
        <a:lstStyle/>
        <a:p>
          <a:endParaRPr lang="en-US"/>
        </a:p>
      </dgm:t>
    </dgm:pt>
    <dgm:pt modelId="{22D7D7E9-1ED7-4F9A-A0E8-46B29081E800}">
      <dgm:prSet/>
      <dgm:spPr/>
      <dgm:t>
        <a:bodyPr/>
        <a:lstStyle/>
        <a:p>
          <a:r>
            <a:rPr lang="en-US" b="1"/>
            <a:t>Answer:</a:t>
          </a:r>
          <a:endParaRPr lang="en-US"/>
        </a:p>
      </dgm:t>
    </dgm:pt>
    <dgm:pt modelId="{2C720E23-EA66-4827-81D8-E0027705DA26}" type="parTrans" cxnId="{86E82E07-B8AD-4FEF-94B9-A5C6369FEE5E}">
      <dgm:prSet/>
      <dgm:spPr/>
      <dgm:t>
        <a:bodyPr/>
        <a:lstStyle/>
        <a:p>
          <a:endParaRPr lang="en-US"/>
        </a:p>
      </dgm:t>
    </dgm:pt>
    <dgm:pt modelId="{DD9C81AC-F07A-4139-AB1F-13ABAD7AE253}" type="sibTrans" cxnId="{86E82E07-B8AD-4FEF-94B9-A5C6369FEE5E}">
      <dgm:prSet/>
      <dgm:spPr/>
      <dgm:t>
        <a:bodyPr/>
        <a:lstStyle/>
        <a:p>
          <a:endParaRPr lang="en-US"/>
        </a:p>
      </dgm:t>
    </dgm:pt>
    <dgm:pt modelId="{67BB530B-0A9D-4ED6-9D59-628C7185417D}">
      <dgm:prSet/>
      <dgm:spPr/>
      <dgm:t>
        <a:bodyPr/>
        <a:lstStyle/>
        <a:p>
          <a:r>
            <a:rPr lang="en-US"/>
            <a:t>I would use a Static IP, a set of firewalls, and depending on what I’m accessing, a VPN: because it is the best for a small network and has more security than probably necessary for my home network.</a:t>
          </a:r>
        </a:p>
      </dgm:t>
    </dgm:pt>
    <dgm:pt modelId="{0332C877-61D1-4358-B3D2-3C9F3D7049C7}" type="parTrans" cxnId="{A643FE95-B35D-4873-AE52-AA9F47EC4000}">
      <dgm:prSet/>
      <dgm:spPr/>
      <dgm:t>
        <a:bodyPr/>
        <a:lstStyle/>
        <a:p>
          <a:endParaRPr lang="en-US"/>
        </a:p>
      </dgm:t>
    </dgm:pt>
    <dgm:pt modelId="{4332316C-7E02-4FBB-AE1B-3DCC7F7F6211}" type="sibTrans" cxnId="{A643FE95-B35D-4873-AE52-AA9F47EC4000}">
      <dgm:prSet/>
      <dgm:spPr/>
      <dgm:t>
        <a:bodyPr/>
        <a:lstStyle/>
        <a:p>
          <a:endParaRPr lang="en-US"/>
        </a:p>
      </dgm:t>
    </dgm:pt>
    <dgm:pt modelId="{911D8E39-4E32-4944-B55B-03E790CE5C53}" type="pres">
      <dgm:prSet presAssocID="{AB827107-A2EA-4AED-89C4-A09A318612E4}" presName="diagram" presStyleCnt="0">
        <dgm:presLayoutVars>
          <dgm:dir/>
          <dgm:resizeHandles val="exact"/>
        </dgm:presLayoutVars>
      </dgm:prSet>
      <dgm:spPr/>
    </dgm:pt>
    <dgm:pt modelId="{D11CE980-E476-49D0-8A94-D8AB27F4A81C}" type="pres">
      <dgm:prSet presAssocID="{B27E23AA-2027-4C94-B307-12BE68951BEC}" presName="node" presStyleLbl="node1" presStyleIdx="0" presStyleCnt="8">
        <dgm:presLayoutVars>
          <dgm:bulletEnabled val="1"/>
        </dgm:presLayoutVars>
      </dgm:prSet>
      <dgm:spPr/>
    </dgm:pt>
    <dgm:pt modelId="{E81C1E83-25A5-4797-9934-F4115B404CF3}" type="pres">
      <dgm:prSet presAssocID="{1B866DD5-3D8F-49CD-B81B-683842E5F0CC}" presName="sibTrans" presStyleCnt="0"/>
      <dgm:spPr/>
    </dgm:pt>
    <dgm:pt modelId="{20D801B0-BB58-4D34-82CB-535169DF47BA}" type="pres">
      <dgm:prSet presAssocID="{886BC14A-4B30-45C1-A021-12BFBDAC3CDA}" presName="node" presStyleLbl="node1" presStyleIdx="1" presStyleCnt="8">
        <dgm:presLayoutVars>
          <dgm:bulletEnabled val="1"/>
        </dgm:presLayoutVars>
      </dgm:prSet>
      <dgm:spPr/>
    </dgm:pt>
    <dgm:pt modelId="{CFF3D47D-CF99-43A7-A716-1DD71DF71E6A}" type="pres">
      <dgm:prSet presAssocID="{851BB59D-3BAE-46B2-A77F-0B0FD9BB3A49}" presName="sibTrans" presStyleCnt="0"/>
      <dgm:spPr/>
    </dgm:pt>
    <dgm:pt modelId="{A679B260-A3E0-4A72-ACB9-90DF6273A241}" type="pres">
      <dgm:prSet presAssocID="{01523023-4A61-4D41-8746-7DD64FD25615}" presName="node" presStyleLbl="node1" presStyleIdx="2" presStyleCnt="8">
        <dgm:presLayoutVars>
          <dgm:bulletEnabled val="1"/>
        </dgm:presLayoutVars>
      </dgm:prSet>
      <dgm:spPr/>
    </dgm:pt>
    <dgm:pt modelId="{C52EE1B5-6936-4D66-A2AD-4E9DAF911B1B}" type="pres">
      <dgm:prSet presAssocID="{3BD55DF7-D781-4D02-9704-824204075C00}" presName="sibTrans" presStyleCnt="0"/>
      <dgm:spPr/>
    </dgm:pt>
    <dgm:pt modelId="{4AB946CC-9414-4DBD-AAEC-2B67FB15E4AC}" type="pres">
      <dgm:prSet presAssocID="{D11E77DC-C8A0-4301-A7C4-4DAAF67D355C}" presName="node" presStyleLbl="node1" presStyleIdx="3" presStyleCnt="8">
        <dgm:presLayoutVars>
          <dgm:bulletEnabled val="1"/>
        </dgm:presLayoutVars>
      </dgm:prSet>
      <dgm:spPr/>
    </dgm:pt>
    <dgm:pt modelId="{65A844B5-D9FA-4B7D-BA86-A3412333A544}" type="pres">
      <dgm:prSet presAssocID="{88A9E468-8209-4954-85CF-833521F2BDFD}" presName="sibTrans" presStyleCnt="0"/>
      <dgm:spPr/>
    </dgm:pt>
    <dgm:pt modelId="{4BC67D2A-287E-47B1-A619-43EF5FB8DEC9}" type="pres">
      <dgm:prSet presAssocID="{0E9C2B84-E4E8-4C55-BC21-7621BA922C04}" presName="node" presStyleLbl="node1" presStyleIdx="4" presStyleCnt="8">
        <dgm:presLayoutVars>
          <dgm:bulletEnabled val="1"/>
        </dgm:presLayoutVars>
      </dgm:prSet>
      <dgm:spPr/>
    </dgm:pt>
    <dgm:pt modelId="{A33D6AD4-2C06-4E3A-85C7-B8F439711665}" type="pres">
      <dgm:prSet presAssocID="{7DF99D85-0730-4CE2-99BF-C462B68BAF2F}" presName="sibTrans" presStyleCnt="0"/>
      <dgm:spPr/>
    </dgm:pt>
    <dgm:pt modelId="{4A4BAF6B-BA62-469F-92DE-8FEA46A3A694}" type="pres">
      <dgm:prSet presAssocID="{06E0E937-0F8B-4A8B-ABE4-61C47BB6594C}" presName="node" presStyleLbl="node1" presStyleIdx="5" presStyleCnt="8">
        <dgm:presLayoutVars>
          <dgm:bulletEnabled val="1"/>
        </dgm:presLayoutVars>
      </dgm:prSet>
      <dgm:spPr/>
    </dgm:pt>
    <dgm:pt modelId="{33966433-ED8F-476B-BA97-42B0EB3F098B}" type="pres">
      <dgm:prSet presAssocID="{F97FB718-9365-4F30-8CBE-1143A68B927E}" presName="sibTrans" presStyleCnt="0"/>
      <dgm:spPr/>
    </dgm:pt>
    <dgm:pt modelId="{0EA21EDD-9C7D-411C-A134-06F604058CBA}" type="pres">
      <dgm:prSet presAssocID="{22D7D7E9-1ED7-4F9A-A0E8-46B29081E800}" presName="node" presStyleLbl="node1" presStyleIdx="6" presStyleCnt="8">
        <dgm:presLayoutVars>
          <dgm:bulletEnabled val="1"/>
        </dgm:presLayoutVars>
      </dgm:prSet>
      <dgm:spPr/>
    </dgm:pt>
    <dgm:pt modelId="{D8D75509-947A-4363-9A42-6852ED3A34DE}" type="pres">
      <dgm:prSet presAssocID="{DD9C81AC-F07A-4139-AB1F-13ABAD7AE253}" presName="sibTrans" presStyleCnt="0"/>
      <dgm:spPr/>
    </dgm:pt>
    <dgm:pt modelId="{3E7A7CE1-473A-41EF-BD8B-ACA43BD61642}" type="pres">
      <dgm:prSet presAssocID="{67BB530B-0A9D-4ED6-9D59-628C7185417D}" presName="node" presStyleLbl="node1" presStyleIdx="7" presStyleCnt="8">
        <dgm:presLayoutVars>
          <dgm:bulletEnabled val="1"/>
        </dgm:presLayoutVars>
      </dgm:prSet>
      <dgm:spPr/>
    </dgm:pt>
  </dgm:ptLst>
  <dgm:cxnLst>
    <dgm:cxn modelId="{86E82E07-B8AD-4FEF-94B9-A5C6369FEE5E}" srcId="{AB827107-A2EA-4AED-89C4-A09A318612E4}" destId="{22D7D7E9-1ED7-4F9A-A0E8-46B29081E800}" srcOrd="6" destOrd="0" parTransId="{2C720E23-EA66-4827-81D8-E0027705DA26}" sibTransId="{DD9C81AC-F07A-4139-AB1F-13ABAD7AE253}"/>
    <dgm:cxn modelId="{DF4D5116-CAF7-4466-B764-A4A7835D1456}" type="presOf" srcId="{AB827107-A2EA-4AED-89C4-A09A318612E4}" destId="{911D8E39-4E32-4944-B55B-03E790CE5C53}" srcOrd="0" destOrd="0" presId="urn:microsoft.com/office/officeart/2005/8/layout/default"/>
    <dgm:cxn modelId="{6608881C-C07C-4304-B8AC-A427DDCF0A02}" srcId="{AB827107-A2EA-4AED-89C4-A09A318612E4}" destId="{0E9C2B84-E4E8-4C55-BC21-7621BA922C04}" srcOrd="4" destOrd="0" parTransId="{F6EF2D6C-6905-4844-ACD4-1DB7D1090E7D}" sibTransId="{7DF99D85-0730-4CE2-99BF-C462B68BAF2F}"/>
    <dgm:cxn modelId="{F403961D-71DB-4AB7-A7A1-138812ADB2B0}" type="presOf" srcId="{06E0E937-0F8B-4A8B-ABE4-61C47BB6594C}" destId="{4A4BAF6B-BA62-469F-92DE-8FEA46A3A694}" srcOrd="0" destOrd="0" presId="urn:microsoft.com/office/officeart/2005/8/layout/default"/>
    <dgm:cxn modelId="{A4DD693B-4094-49F1-B44C-5F21723E3CF3}" type="presOf" srcId="{01523023-4A61-4D41-8746-7DD64FD25615}" destId="{A679B260-A3E0-4A72-ACB9-90DF6273A241}" srcOrd="0" destOrd="0" presId="urn:microsoft.com/office/officeart/2005/8/layout/default"/>
    <dgm:cxn modelId="{852D865D-3F48-4507-87C5-2416D4068CA3}" srcId="{AB827107-A2EA-4AED-89C4-A09A318612E4}" destId="{886BC14A-4B30-45C1-A021-12BFBDAC3CDA}" srcOrd="1" destOrd="0" parTransId="{6DB021B5-E2BE-479D-BB70-FC471EDE89E3}" sibTransId="{851BB59D-3BAE-46B2-A77F-0B0FD9BB3A49}"/>
    <dgm:cxn modelId="{63ABD05E-DA09-49F6-A881-192645723BC9}" srcId="{AB827107-A2EA-4AED-89C4-A09A318612E4}" destId="{01523023-4A61-4D41-8746-7DD64FD25615}" srcOrd="2" destOrd="0" parTransId="{7CD28D64-1816-42DE-9030-91F2AAC420F4}" sibTransId="{3BD55DF7-D781-4D02-9704-824204075C00}"/>
    <dgm:cxn modelId="{DECB2562-CA98-4547-85C8-4F9B7D630CEC}" srcId="{AB827107-A2EA-4AED-89C4-A09A318612E4}" destId="{06E0E937-0F8B-4A8B-ABE4-61C47BB6594C}" srcOrd="5" destOrd="0" parTransId="{6C3CE209-0960-4CEC-B866-BCAA5BA3B365}" sibTransId="{F97FB718-9365-4F30-8CBE-1143A68B927E}"/>
    <dgm:cxn modelId="{9C2C3275-69B3-4AB6-9EE7-94F4297D08AD}" type="presOf" srcId="{D11E77DC-C8A0-4301-A7C4-4DAAF67D355C}" destId="{4AB946CC-9414-4DBD-AAEC-2B67FB15E4AC}" srcOrd="0" destOrd="0" presId="urn:microsoft.com/office/officeart/2005/8/layout/default"/>
    <dgm:cxn modelId="{CC25F75A-716C-43ED-8C90-2CAB89D94F49}" type="presOf" srcId="{67BB530B-0A9D-4ED6-9D59-628C7185417D}" destId="{3E7A7CE1-473A-41EF-BD8B-ACA43BD61642}" srcOrd="0" destOrd="0" presId="urn:microsoft.com/office/officeart/2005/8/layout/default"/>
    <dgm:cxn modelId="{1536FA84-83CD-4B9D-AF6F-89276A5FBC63}" srcId="{AB827107-A2EA-4AED-89C4-A09A318612E4}" destId="{B27E23AA-2027-4C94-B307-12BE68951BEC}" srcOrd="0" destOrd="0" parTransId="{F480C271-FD87-415E-A583-A8BC7BB23756}" sibTransId="{1B866DD5-3D8F-49CD-B81B-683842E5F0CC}"/>
    <dgm:cxn modelId="{78365887-71FA-4DBA-AD37-C7107840E0C1}" type="presOf" srcId="{22D7D7E9-1ED7-4F9A-A0E8-46B29081E800}" destId="{0EA21EDD-9C7D-411C-A134-06F604058CBA}" srcOrd="0" destOrd="0" presId="urn:microsoft.com/office/officeart/2005/8/layout/default"/>
    <dgm:cxn modelId="{3D0A4C91-363E-407A-B45B-CAB14AEF05D3}" type="presOf" srcId="{B27E23AA-2027-4C94-B307-12BE68951BEC}" destId="{D11CE980-E476-49D0-8A94-D8AB27F4A81C}" srcOrd="0" destOrd="0" presId="urn:microsoft.com/office/officeart/2005/8/layout/default"/>
    <dgm:cxn modelId="{A643FE95-B35D-4873-AE52-AA9F47EC4000}" srcId="{AB827107-A2EA-4AED-89C4-A09A318612E4}" destId="{67BB530B-0A9D-4ED6-9D59-628C7185417D}" srcOrd="7" destOrd="0" parTransId="{0332C877-61D1-4358-B3D2-3C9F3D7049C7}" sibTransId="{4332316C-7E02-4FBB-AE1B-3DCC7F7F6211}"/>
    <dgm:cxn modelId="{9FF362C5-D5F5-496A-BB82-99B88DA49C63}" type="presOf" srcId="{886BC14A-4B30-45C1-A021-12BFBDAC3CDA}" destId="{20D801B0-BB58-4D34-82CB-535169DF47BA}" srcOrd="0" destOrd="0" presId="urn:microsoft.com/office/officeart/2005/8/layout/default"/>
    <dgm:cxn modelId="{A7DDBACD-5803-4860-BFB1-356F28004ABD}" srcId="{AB827107-A2EA-4AED-89C4-A09A318612E4}" destId="{D11E77DC-C8A0-4301-A7C4-4DAAF67D355C}" srcOrd="3" destOrd="0" parTransId="{11E9299A-B45F-423B-B29C-916B5F50177D}" sibTransId="{88A9E468-8209-4954-85CF-833521F2BDFD}"/>
    <dgm:cxn modelId="{AE67DBF8-C2EE-49E4-812E-534A8C379D30}" type="presOf" srcId="{0E9C2B84-E4E8-4C55-BC21-7621BA922C04}" destId="{4BC67D2A-287E-47B1-A619-43EF5FB8DEC9}" srcOrd="0" destOrd="0" presId="urn:microsoft.com/office/officeart/2005/8/layout/default"/>
    <dgm:cxn modelId="{DBF3341B-CB9F-48B9-8E6C-A2D4CAB3F3A7}" type="presParOf" srcId="{911D8E39-4E32-4944-B55B-03E790CE5C53}" destId="{D11CE980-E476-49D0-8A94-D8AB27F4A81C}" srcOrd="0" destOrd="0" presId="urn:microsoft.com/office/officeart/2005/8/layout/default"/>
    <dgm:cxn modelId="{784F6C38-0571-4EB7-B7CB-53440505796F}" type="presParOf" srcId="{911D8E39-4E32-4944-B55B-03E790CE5C53}" destId="{E81C1E83-25A5-4797-9934-F4115B404CF3}" srcOrd="1" destOrd="0" presId="urn:microsoft.com/office/officeart/2005/8/layout/default"/>
    <dgm:cxn modelId="{0FC4BA3C-A200-4890-86EE-559FF7F6561D}" type="presParOf" srcId="{911D8E39-4E32-4944-B55B-03E790CE5C53}" destId="{20D801B0-BB58-4D34-82CB-535169DF47BA}" srcOrd="2" destOrd="0" presId="urn:microsoft.com/office/officeart/2005/8/layout/default"/>
    <dgm:cxn modelId="{CFCCC267-D2E5-406E-B801-2193EF23BBFB}" type="presParOf" srcId="{911D8E39-4E32-4944-B55B-03E790CE5C53}" destId="{CFF3D47D-CF99-43A7-A716-1DD71DF71E6A}" srcOrd="3" destOrd="0" presId="urn:microsoft.com/office/officeart/2005/8/layout/default"/>
    <dgm:cxn modelId="{6FAFA71F-42D8-4EF7-ACDE-F60ADBC5D072}" type="presParOf" srcId="{911D8E39-4E32-4944-B55B-03E790CE5C53}" destId="{A679B260-A3E0-4A72-ACB9-90DF6273A241}" srcOrd="4" destOrd="0" presId="urn:microsoft.com/office/officeart/2005/8/layout/default"/>
    <dgm:cxn modelId="{044262F1-4EF0-4E38-BDC9-EE5D8626076D}" type="presParOf" srcId="{911D8E39-4E32-4944-B55B-03E790CE5C53}" destId="{C52EE1B5-6936-4D66-A2AD-4E9DAF911B1B}" srcOrd="5" destOrd="0" presId="urn:microsoft.com/office/officeart/2005/8/layout/default"/>
    <dgm:cxn modelId="{92D057FD-AE40-4100-A137-5ACD7B5B30EB}" type="presParOf" srcId="{911D8E39-4E32-4944-B55B-03E790CE5C53}" destId="{4AB946CC-9414-4DBD-AAEC-2B67FB15E4AC}" srcOrd="6" destOrd="0" presId="urn:microsoft.com/office/officeart/2005/8/layout/default"/>
    <dgm:cxn modelId="{C803A874-32C4-4174-B2FC-655A28B63EAD}" type="presParOf" srcId="{911D8E39-4E32-4944-B55B-03E790CE5C53}" destId="{65A844B5-D9FA-4B7D-BA86-A3412333A544}" srcOrd="7" destOrd="0" presId="urn:microsoft.com/office/officeart/2005/8/layout/default"/>
    <dgm:cxn modelId="{D2FF698E-9D2E-4D98-98BA-E6002FBB5D7F}" type="presParOf" srcId="{911D8E39-4E32-4944-B55B-03E790CE5C53}" destId="{4BC67D2A-287E-47B1-A619-43EF5FB8DEC9}" srcOrd="8" destOrd="0" presId="urn:microsoft.com/office/officeart/2005/8/layout/default"/>
    <dgm:cxn modelId="{299D0ED3-B413-4550-90AF-83B6E969C96E}" type="presParOf" srcId="{911D8E39-4E32-4944-B55B-03E790CE5C53}" destId="{A33D6AD4-2C06-4E3A-85C7-B8F439711665}" srcOrd="9" destOrd="0" presId="urn:microsoft.com/office/officeart/2005/8/layout/default"/>
    <dgm:cxn modelId="{5208B947-8FF5-48F7-81E5-B338A0B48473}" type="presParOf" srcId="{911D8E39-4E32-4944-B55B-03E790CE5C53}" destId="{4A4BAF6B-BA62-469F-92DE-8FEA46A3A694}" srcOrd="10" destOrd="0" presId="urn:microsoft.com/office/officeart/2005/8/layout/default"/>
    <dgm:cxn modelId="{00E701E0-D4AB-46B8-A384-9582EC15EF7D}" type="presParOf" srcId="{911D8E39-4E32-4944-B55B-03E790CE5C53}" destId="{33966433-ED8F-476B-BA97-42B0EB3F098B}" srcOrd="11" destOrd="0" presId="urn:microsoft.com/office/officeart/2005/8/layout/default"/>
    <dgm:cxn modelId="{B70C5020-12B3-4544-8278-13EECC33E07F}" type="presParOf" srcId="{911D8E39-4E32-4944-B55B-03E790CE5C53}" destId="{0EA21EDD-9C7D-411C-A134-06F604058CBA}" srcOrd="12" destOrd="0" presId="urn:microsoft.com/office/officeart/2005/8/layout/default"/>
    <dgm:cxn modelId="{55DEA793-D2F8-4159-A7C0-395E94434C25}" type="presParOf" srcId="{911D8E39-4E32-4944-B55B-03E790CE5C53}" destId="{D8D75509-947A-4363-9A42-6852ED3A34DE}" srcOrd="13" destOrd="0" presId="urn:microsoft.com/office/officeart/2005/8/layout/default"/>
    <dgm:cxn modelId="{3A90F273-9ACF-4DEF-BCDC-F872A7E57731}" type="presParOf" srcId="{911D8E39-4E32-4944-B55B-03E790CE5C53}" destId="{3E7A7CE1-473A-41EF-BD8B-ACA43BD6164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A056-1A64-4FC5-9C05-33E561A8FEAE}">
      <dsp:nvSpPr>
        <dsp:cNvPr id="0" name=""/>
        <dsp:cNvSpPr/>
      </dsp:nvSpPr>
      <dsp:spPr>
        <a:xfrm>
          <a:off x="3249" y="58890"/>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1. What are the factory default username and password of a TP-Link router? Why is it important to change the default username and password of a SOHO router? </a:t>
          </a:r>
        </a:p>
      </dsp:txBody>
      <dsp:txXfrm>
        <a:off x="3249" y="58890"/>
        <a:ext cx="2577622" cy="1546573"/>
      </dsp:txXfrm>
    </dsp:sp>
    <dsp:sp modelId="{38DC085A-EB11-494C-A510-5AB55FCB9635}">
      <dsp:nvSpPr>
        <dsp:cNvPr id="0" name=""/>
        <dsp:cNvSpPr/>
      </dsp:nvSpPr>
      <dsp:spPr>
        <a:xfrm>
          <a:off x="2838634" y="58890"/>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Answer: </a:t>
          </a:r>
          <a:r>
            <a:rPr lang="en-US" sz="1200" kern="1200"/>
            <a:t>The password is: admin  The username is: admin</a:t>
          </a:r>
        </a:p>
      </dsp:txBody>
      <dsp:txXfrm>
        <a:off x="2838634" y="58890"/>
        <a:ext cx="2577622" cy="1546573"/>
      </dsp:txXfrm>
    </dsp:sp>
    <dsp:sp modelId="{6DC378B9-3AFE-44E2-981E-8A0333D7CF0C}">
      <dsp:nvSpPr>
        <dsp:cNvPr id="0" name=""/>
        <dsp:cNvSpPr/>
      </dsp:nvSpPr>
      <dsp:spPr>
        <a:xfrm>
          <a:off x="5674019" y="58890"/>
          <a:ext cx="2577622" cy="15465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If you don’t change the defaults, anyone can access it with easily accessible information.</a:t>
          </a:r>
        </a:p>
      </dsp:txBody>
      <dsp:txXfrm>
        <a:off x="5674019" y="58890"/>
        <a:ext cx="2577622" cy="1546573"/>
      </dsp:txXfrm>
    </dsp:sp>
    <dsp:sp modelId="{18B49F8A-3783-415D-B192-0E3C6D1BE5F3}">
      <dsp:nvSpPr>
        <dsp:cNvPr id="0" name=""/>
        <dsp:cNvSpPr/>
      </dsp:nvSpPr>
      <dsp:spPr>
        <a:xfrm>
          <a:off x="8509404" y="58890"/>
          <a:ext cx="2577622" cy="15465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2. To protect a SOHO wireless network with a small number of devices, which address management method provides more control, configuring the device IP addresses manually (static IP) or using a DHCP server (dynamic IP)? Why?</a:t>
          </a:r>
        </a:p>
      </dsp:txBody>
      <dsp:txXfrm>
        <a:off x="8509404" y="58890"/>
        <a:ext cx="2577622" cy="1546573"/>
      </dsp:txXfrm>
    </dsp:sp>
    <dsp:sp modelId="{8D201459-0C17-4933-AA4C-4BCFF3532D0B}">
      <dsp:nvSpPr>
        <dsp:cNvPr id="0" name=""/>
        <dsp:cNvSpPr/>
      </dsp:nvSpPr>
      <dsp:spPr>
        <a:xfrm>
          <a:off x="1420941" y="1863226"/>
          <a:ext cx="2577622" cy="15465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Answer: </a:t>
          </a:r>
          <a:r>
            <a:rPr lang="en-US" sz="1200" kern="1200"/>
            <a:t>Static IP, as it is hardcoded, can be direct and has points to access your network remotely.</a:t>
          </a:r>
        </a:p>
      </dsp:txBody>
      <dsp:txXfrm>
        <a:off x="1420941" y="1863226"/>
        <a:ext cx="2577622" cy="1546573"/>
      </dsp:txXfrm>
    </dsp:sp>
    <dsp:sp modelId="{FC520385-7A5B-4D7B-B519-F2A6981C5AD1}">
      <dsp:nvSpPr>
        <dsp:cNvPr id="0" name=""/>
        <dsp:cNvSpPr/>
      </dsp:nvSpPr>
      <dsp:spPr>
        <a:xfrm>
          <a:off x="4256326" y="1863226"/>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dsp:txBody>
      <dsp:txXfrm>
        <a:off x="4256326" y="1863226"/>
        <a:ext cx="2577622" cy="1546573"/>
      </dsp:txXfrm>
    </dsp:sp>
    <dsp:sp modelId="{6D0630D0-9923-430C-8779-C422AC32C840}">
      <dsp:nvSpPr>
        <dsp:cNvPr id="0" name=""/>
        <dsp:cNvSpPr/>
      </dsp:nvSpPr>
      <dsp:spPr>
        <a:xfrm>
          <a:off x="7091711" y="1863226"/>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Answer: </a:t>
          </a:r>
          <a:r>
            <a:rPr lang="en-US" sz="1200" kern="1200"/>
            <a:t>Allows you to control wireless stations accessing the IP, depending on the MAC addresses.</a:t>
          </a:r>
        </a:p>
      </dsp:txBody>
      <dsp:txXfrm>
        <a:off x="7091711" y="1863226"/>
        <a:ext cx="2577622" cy="1546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CE980-E476-49D0-8A94-D8AB27F4A81C}">
      <dsp:nvSpPr>
        <dsp:cNvPr id="0" name=""/>
        <dsp:cNvSpPr/>
      </dsp:nvSpPr>
      <dsp:spPr>
        <a:xfrm>
          <a:off x="3249" y="58890"/>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1. What wireless security settings are displayed on the Wireless Security page? Which one is recommended by the vendor? Why? </a:t>
          </a:r>
        </a:p>
      </dsp:txBody>
      <dsp:txXfrm>
        <a:off x="3249" y="58890"/>
        <a:ext cx="2577622" cy="1546573"/>
      </dsp:txXfrm>
    </dsp:sp>
    <dsp:sp modelId="{20D801B0-BB58-4D34-82CB-535169DF47BA}">
      <dsp:nvSpPr>
        <dsp:cNvPr id="0" name=""/>
        <dsp:cNvSpPr/>
      </dsp:nvSpPr>
      <dsp:spPr>
        <a:xfrm>
          <a:off x="2838634" y="58890"/>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Answer:</a:t>
          </a:r>
          <a:r>
            <a:rPr lang="en-US" sz="1400" kern="1200"/>
            <a:t> WPA2-PSK AES. Enterprise authentication and TKIP encryption are not supported.</a:t>
          </a:r>
        </a:p>
      </dsp:txBody>
      <dsp:txXfrm>
        <a:off x="2838634" y="58890"/>
        <a:ext cx="2577622" cy="1546573"/>
      </dsp:txXfrm>
    </dsp:sp>
    <dsp:sp modelId="{A679B260-A3E0-4A72-ACB9-90DF6273A241}">
      <dsp:nvSpPr>
        <dsp:cNvPr id="0" name=""/>
        <dsp:cNvSpPr/>
      </dsp:nvSpPr>
      <dsp:spPr>
        <a:xfrm>
          <a:off x="5674019" y="58890"/>
          <a:ext cx="2577622" cy="15465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2. Among the configurations you explored in this module, which one is a true security function? Why?</a:t>
          </a:r>
        </a:p>
      </dsp:txBody>
      <dsp:txXfrm>
        <a:off x="5674019" y="58890"/>
        <a:ext cx="2577622" cy="1546573"/>
      </dsp:txXfrm>
    </dsp:sp>
    <dsp:sp modelId="{4AB946CC-9414-4DBD-AAEC-2B67FB15E4AC}">
      <dsp:nvSpPr>
        <dsp:cNvPr id="0" name=""/>
        <dsp:cNvSpPr/>
      </dsp:nvSpPr>
      <dsp:spPr>
        <a:xfrm>
          <a:off x="8509404" y="58890"/>
          <a:ext cx="2577622" cy="15465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Answer:</a:t>
          </a:r>
          <a:endParaRPr lang="en-US" sz="1400" kern="1200"/>
        </a:p>
      </dsp:txBody>
      <dsp:txXfrm>
        <a:off x="8509404" y="58890"/>
        <a:ext cx="2577622" cy="1546573"/>
      </dsp:txXfrm>
    </dsp:sp>
    <dsp:sp modelId="{4BC67D2A-287E-47B1-A619-43EF5FB8DEC9}">
      <dsp:nvSpPr>
        <dsp:cNvPr id="0" name=""/>
        <dsp:cNvSpPr/>
      </dsp:nvSpPr>
      <dsp:spPr>
        <a:xfrm>
          <a:off x="3249" y="1863226"/>
          <a:ext cx="2577622" cy="15465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MAC filtering because it can block access and is not always static.</a:t>
          </a:r>
        </a:p>
      </dsp:txBody>
      <dsp:txXfrm>
        <a:off x="3249" y="1863226"/>
        <a:ext cx="2577622" cy="1546573"/>
      </dsp:txXfrm>
    </dsp:sp>
    <dsp:sp modelId="{4A4BAF6B-BA62-469F-92DE-8FEA46A3A694}">
      <dsp:nvSpPr>
        <dsp:cNvPr id="0" name=""/>
        <dsp:cNvSpPr/>
      </dsp:nvSpPr>
      <dsp:spPr>
        <a:xfrm>
          <a:off x="2838634" y="1863226"/>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3. What would you do to protect your wireless network at home? Why?</a:t>
          </a:r>
        </a:p>
      </dsp:txBody>
      <dsp:txXfrm>
        <a:off x="2838634" y="1863226"/>
        <a:ext cx="2577622" cy="1546573"/>
      </dsp:txXfrm>
    </dsp:sp>
    <dsp:sp modelId="{0EA21EDD-9C7D-411C-A134-06F604058CBA}">
      <dsp:nvSpPr>
        <dsp:cNvPr id="0" name=""/>
        <dsp:cNvSpPr/>
      </dsp:nvSpPr>
      <dsp:spPr>
        <a:xfrm>
          <a:off x="5674019" y="1863226"/>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Answer:</a:t>
          </a:r>
          <a:endParaRPr lang="en-US" sz="1400" kern="1200"/>
        </a:p>
      </dsp:txBody>
      <dsp:txXfrm>
        <a:off x="5674019" y="1863226"/>
        <a:ext cx="2577622" cy="1546573"/>
      </dsp:txXfrm>
    </dsp:sp>
    <dsp:sp modelId="{3E7A7CE1-473A-41EF-BD8B-ACA43BD61642}">
      <dsp:nvSpPr>
        <dsp:cNvPr id="0" name=""/>
        <dsp:cNvSpPr/>
      </dsp:nvSpPr>
      <dsp:spPr>
        <a:xfrm>
          <a:off x="8509404" y="1863226"/>
          <a:ext cx="2577622" cy="15465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 would use a Static IP, a set of firewalls, and depending on what I’m accessing, a VPN: because it is the best for a small network and has more security than probably necessary for my home network.</a:t>
          </a:r>
        </a:p>
      </dsp:txBody>
      <dsp:txXfrm>
        <a:off x="8509404" y="1863226"/>
        <a:ext cx="2577622" cy="15465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4/20/2022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dirty="0"/>
              <a:t>Presentation Title</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Presenter Name</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739" y="1643334"/>
            <a:ext cx="1247955" cy="582281"/>
          </a:xfrm>
        </p:spPr>
        <p:txBody>
          <a:bodyPr>
            <a:normAutofit/>
          </a:bodyPr>
          <a:lstStyle/>
          <a:p>
            <a:pPr>
              <a:buNone/>
            </a:pPr>
            <a:r>
              <a:rPr lang="en-US" sz="2800" cap="none" dirty="0">
                <a:solidFill>
                  <a:srgbClr val="7030A0"/>
                </a:solidFill>
                <a:latin typeface="Times New Roman" panose="02020603050405020304" pitchFamily="18" charset="0"/>
                <a:cs typeface="Times New Roman" panose="02020603050405020304" pitchFamily="18" charset="0"/>
              </a:rPr>
              <a:t>Rubric</a:t>
            </a:r>
          </a:p>
          <a:p>
            <a:pPr>
              <a:buNone/>
            </a:pPr>
            <a:endParaRPr lang="en-US" sz="2800" dirty="0"/>
          </a:p>
          <a:p>
            <a:pPr>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321931052"/>
              </p:ext>
            </p:extLst>
          </p:nvPr>
        </p:nvGraphicFramePr>
        <p:xfrm>
          <a:off x="2933700" y="2625305"/>
          <a:ext cx="6581236" cy="1752600"/>
        </p:xfrm>
        <a:graphic>
          <a:graphicData uri="http://schemas.openxmlformats.org/drawingml/2006/table">
            <a:tbl>
              <a:tblPr firstRow="1" bandRow="1">
                <a:tableStyleId>{5C22544A-7EE6-4342-B048-85BDC9FD1C3A}</a:tableStyleId>
              </a:tblPr>
              <a:tblGrid>
                <a:gridCol w="3167940">
                  <a:extLst>
                    <a:ext uri="{9D8B030D-6E8A-4147-A177-3AD203B41FA5}">
                      <a16:colId xmlns:a16="http://schemas.microsoft.com/office/drawing/2014/main" val="20000"/>
                    </a:ext>
                  </a:extLst>
                </a:gridCol>
                <a:gridCol w="3413296">
                  <a:extLst>
                    <a:ext uri="{9D8B030D-6E8A-4147-A177-3AD203B41FA5}">
                      <a16:colId xmlns:a16="http://schemas.microsoft.com/office/drawing/2014/main" val="20001"/>
                    </a:ext>
                  </a:extLst>
                </a:gridCol>
              </a:tblGrid>
              <a:tr h="370840">
                <a:tc>
                  <a:txBody>
                    <a:bodyPr/>
                    <a:lstStyle/>
                    <a:p>
                      <a:pPr algn="ctr"/>
                      <a:r>
                        <a:rPr lang="en-US" dirty="0"/>
                        <a:t>Activity</a:t>
                      </a:r>
                    </a:p>
                  </a:txBody>
                  <a:tcPr>
                    <a:solidFill>
                      <a:schemeClr val="accent2">
                        <a:lumMod val="75000"/>
                      </a:schemeClr>
                    </a:solidFill>
                  </a:tcPr>
                </a:tc>
                <a:tc>
                  <a:txBody>
                    <a:bodyPr/>
                    <a:lstStyle/>
                    <a:p>
                      <a:pPr algn="ctr"/>
                      <a:r>
                        <a:rPr lang="en-US" dirty="0"/>
                        <a:t>Tasks</a:t>
                      </a: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lang="en-US" dirty="0">
                          <a:solidFill>
                            <a:schemeClr val="bg1"/>
                          </a:solidFill>
                        </a:rPr>
                        <a:t>IP </a:t>
                      </a:r>
                      <a:r>
                        <a:rPr lang="en-US" dirty="0" err="1">
                          <a:solidFill>
                            <a:schemeClr val="bg1"/>
                          </a:solidFill>
                        </a:rPr>
                        <a:t>Subnetting</a:t>
                      </a:r>
                      <a:endParaRPr lang="en-US" dirty="0">
                        <a:solidFill>
                          <a:schemeClr val="bg1"/>
                        </a:solidFill>
                      </a:endParaRPr>
                    </a:p>
                  </a:txBody>
                  <a:tcPr>
                    <a:solidFill>
                      <a:schemeClr val="tx1">
                        <a:lumMod val="75000"/>
                        <a:lumOff val="25000"/>
                      </a:schemeClr>
                    </a:solidFill>
                  </a:tcPr>
                </a:tc>
                <a:tc>
                  <a:txBody>
                    <a:bodyPr/>
                    <a:lstStyle/>
                    <a:p>
                      <a:r>
                        <a:rPr lang="en-US" baseline="0" dirty="0" err="1">
                          <a:solidFill>
                            <a:schemeClr val="bg1"/>
                          </a:solidFill>
                        </a:rPr>
                        <a:t>Subnetting</a:t>
                      </a:r>
                      <a:r>
                        <a:rPr lang="en-US" baseline="0" dirty="0">
                          <a:solidFill>
                            <a:schemeClr val="bg1"/>
                          </a:solidFill>
                        </a:rPr>
                        <a:t> table</a:t>
                      </a:r>
                    </a:p>
                  </a:txBody>
                  <a:tcPr>
                    <a:solidFill>
                      <a:schemeClr val="tx1">
                        <a:lumMod val="75000"/>
                        <a:lumOff val="25000"/>
                      </a:schemeClr>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Loopback Interfaces</a:t>
                      </a:r>
                    </a:p>
                  </a:txBody>
                  <a:tcPr>
                    <a:solidFill>
                      <a:schemeClr val="tx1">
                        <a:lumMod val="85000"/>
                        <a:lumOff val="15000"/>
                      </a:schemeClr>
                    </a:solidFill>
                  </a:tcPr>
                </a:tc>
                <a:tc>
                  <a:txBody>
                    <a:bodyPr/>
                    <a:lstStyle/>
                    <a:p>
                      <a:r>
                        <a:rPr lang="en-US" baseline="0" dirty="0">
                          <a:solidFill>
                            <a:schemeClr val="bg1"/>
                          </a:solidFill>
                        </a:rPr>
                        <a:t>I create two loopback interfaces.</a:t>
                      </a:r>
                    </a:p>
                  </a:txBody>
                  <a:tcPr>
                    <a:solidFill>
                      <a:schemeClr val="tx1">
                        <a:lumMod val="85000"/>
                        <a:lumOff val="15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Connectivity Tests</a:t>
                      </a:r>
                    </a:p>
                  </a:txBody>
                  <a:tcPr>
                    <a:solidFill>
                      <a:schemeClr val="tx1">
                        <a:lumMod val="75000"/>
                        <a:lumOff val="25000"/>
                      </a:schemeClr>
                    </a:solidFill>
                  </a:tcPr>
                </a:tc>
                <a:tc>
                  <a:txBody>
                    <a:bodyPr/>
                    <a:lstStyle/>
                    <a:p>
                      <a:r>
                        <a:rPr lang="en-US" baseline="0" dirty="0">
                          <a:solidFill>
                            <a:schemeClr val="bg1"/>
                          </a:solidFill>
                        </a:rPr>
                        <a:t>I check the connectivity between the loops and the computer.</a:t>
                      </a:r>
                    </a:p>
                  </a:txBody>
                  <a:tcPr>
                    <a:solidFill>
                      <a:schemeClr val="tx1">
                        <a:lumMod val="75000"/>
                        <a:lumOff val="2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05132" y="2133600"/>
            <a:ext cx="3266536" cy="2895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This table includes two /25 subnets, listing the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16867" y="121920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solidFill>
                  <a:srgbClr val="7030A0"/>
                </a:solidFill>
              </a:rPr>
              <a:t>Subnetting</a:t>
            </a:r>
            <a:r>
              <a:rPr lang="en-US" sz="2400" dirty="0">
                <a:solidFill>
                  <a:srgbClr val="7030A0"/>
                </a:solidFill>
              </a:rPr>
              <a:t> Table</a:t>
            </a:r>
          </a:p>
        </p:txBody>
      </p:sp>
      <p:pic>
        <p:nvPicPr>
          <p:cNvPr id="4" name="Picture 3" descr="Text&#10;&#10;Description automatically generated">
            <a:extLst>
              <a:ext uri="{FF2B5EF4-FFF2-40B4-BE49-F238E27FC236}">
                <a16:creationId xmlns:a16="http://schemas.microsoft.com/office/drawing/2014/main" id="{27FC0421-36C5-40A3-9C1F-CBBD5879A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133600"/>
            <a:ext cx="6038121" cy="3733800"/>
          </a:xfrm>
          <a:prstGeom prst="rect">
            <a:avLst/>
          </a:prstGeom>
        </p:spPr>
      </p:pic>
    </p:spTree>
    <p:extLst>
      <p:ext uri="{BB962C8B-B14F-4D97-AF65-F5344CB8AC3E}">
        <p14:creationId xmlns:p14="http://schemas.microsoft.com/office/powerpoint/2010/main" val="81857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04644" y="2203553"/>
            <a:ext cx="3204713"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This screenshot shows both Loopback1 and Loopback2 interfaces and their correct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23490" y="1038046"/>
            <a:ext cx="254910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7030A0"/>
                </a:solidFill>
              </a:rPr>
              <a:t>Loopback Interfaces</a:t>
            </a:r>
          </a:p>
        </p:txBody>
      </p:sp>
      <p:pic>
        <p:nvPicPr>
          <p:cNvPr id="8" name="Picture 7" descr="A screenshot of a computer&#10;&#10;Description automatically generated">
            <a:extLst>
              <a:ext uri="{FF2B5EF4-FFF2-40B4-BE49-F238E27FC236}">
                <a16:creationId xmlns:a16="http://schemas.microsoft.com/office/drawing/2014/main" id="{E0AE9E01-15DD-423B-A8D8-FAF7F4E1B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295401"/>
            <a:ext cx="5991944" cy="3858625"/>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16147" y="2043022"/>
            <a:ext cx="3615905"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This screenshot shows two successful ping tests from the </a:t>
            </a:r>
            <a:r>
              <a:rPr lang="en-US" sz="2000" i="1" dirty="0"/>
              <a:t>Computer 1 </a:t>
            </a:r>
            <a:r>
              <a:rPr lang="en-US" sz="2000" dirty="0"/>
              <a:t>VM to the </a:t>
            </a:r>
            <a:r>
              <a:rPr lang="en-US" sz="2000" i="1" dirty="0"/>
              <a:t>Loopback 1</a:t>
            </a:r>
            <a:r>
              <a:rPr lang="en-US" sz="2000" dirty="0"/>
              <a:t> and </a:t>
            </a:r>
            <a:r>
              <a:rPr lang="en-US" sz="2000" i="1" dirty="0"/>
              <a:t>Loopback 2</a:t>
            </a:r>
            <a:r>
              <a:rPr lang="en-US" sz="20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16147" y="1204822"/>
            <a:ext cx="2591519"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7030A0"/>
                </a:solidFill>
              </a:rPr>
              <a:t>Connectivity Tests</a:t>
            </a:r>
          </a:p>
        </p:txBody>
      </p:sp>
      <p:pic>
        <p:nvPicPr>
          <p:cNvPr id="4" name="Picture 3" descr="Graphical user interface&#10;&#10;Description automatically generated with medium confidence">
            <a:extLst>
              <a:ext uri="{FF2B5EF4-FFF2-40B4-BE49-F238E27FC236}">
                <a16:creationId xmlns:a16="http://schemas.microsoft.com/office/drawing/2014/main" id="{C821AF92-4C5D-4035-AD9C-987299548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290" y="1905001"/>
            <a:ext cx="5871722" cy="3545043"/>
          </a:xfrm>
          <a:prstGeom prst="rect">
            <a:avLst/>
          </a:prstGeom>
        </p:spPr>
      </p:pic>
    </p:spTree>
    <p:extLst>
      <p:ext uri="{BB962C8B-B14F-4D97-AF65-F5344CB8AC3E}">
        <p14:creationId xmlns:p14="http://schemas.microsoft.com/office/powerpoint/2010/main" val="235333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483" y="1936632"/>
            <a:ext cx="1456426" cy="772063"/>
          </a:xfrm>
        </p:spPr>
        <p:txBody>
          <a:bodyPr/>
          <a:lstStyle/>
          <a:p>
            <a:pPr>
              <a:buNone/>
            </a:pPr>
            <a:r>
              <a:rPr lang="en-US" sz="3200" cap="none" dirty="0">
                <a:solidFill>
                  <a:srgbClr val="7030A0"/>
                </a:solidFill>
                <a:latin typeface="Times New Roman" panose="02020603050405020304" pitchFamily="18" charset="0"/>
                <a:cs typeface="Times New Roman" panose="02020603050405020304" pitchFamily="18" charset="0"/>
              </a:rPr>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0723600"/>
              </p:ext>
            </p:extLst>
          </p:nvPr>
        </p:nvGraphicFramePr>
        <p:xfrm>
          <a:off x="2449902" y="3058160"/>
          <a:ext cx="6248400" cy="1285240"/>
        </p:xfrm>
        <a:graphic>
          <a:graphicData uri="http://schemas.openxmlformats.org/drawingml/2006/table">
            <a:tbl>
              <a:tblPr firstRow="1" bandRow="1">
                <a:tableStyleId>{5C22544A-7EE6-4342-B048-85BDC9FD1C3A}</a:tableStyleId>
              </a:tblPr>
              <a:tblGrid>
                <a:gridCol w="3140015">
                  <a:extLst>
                    <a:ext uri="{9D8B030D-6E8A-4147-A177-3AD203B41FA5}">
                      <a16:colId xmlns:a16="http://schemas.microsoft.com/office/drawing/2014/main" val="20000"/>
                    </a:ext>
                  </a:extLst>
                </a:gridCol>
                <a:gridCol w="3108385">
                  <a:extLst>
                    <a:ext uri="{9D8B030D-6E8A-4147-A177-3AD203B41FA5}">
                      <a16:colId xmlns:a16="http://schemas.microsoft.com/office/drawing/2014/main" val="20001"/>
                    </a:ext>
                  </a:extLst>
                </a:gridCol>
              </a:tblGrid>
              <a:tr h="370840">
                <a:tc>
                  <a:txBody>
                    <a:bodyPr/>
                    <a:lstStyle/>
                    <a:p>
                      <a:pPr algn="ctr"/>
                      <a:r>
                        <a:rPr lang="en-US" dirty="0"/>
                        <a:t>Activity</a:t>
                      </a:r>
                    </a:p>
                  </a:txBody>
                  <a:tcPr>
                    <a:solidFill>
                      <a:schemeClr val="accent2">
                        <a:lumMod val="75000"/>
                      </a:schemeClr>
                    </a:solidFill>
                  </a:tcPr>
                </a:tc>
                <a:tc>
                  <a:txBody>
                    <a:bodyPr/>
                    <a:lstStyle/>
                    <a:p>
                      <a:pPr algn="ctr"/>
                      <a:r>
                        <a:rPr lang="en-US" dirty="0"/>
                        <a:t>Tasks</a:t>
                      </a: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lang="en-US" dirty="0">
                          <a:solidFill>
                            <a:schemeClr val="bg1"/>
                          </a:solidFill>
                        </a:rPr>
                        <a:t>Microsoft</a:t>
                      </a:r>
                      <a:r>
                        <a:rPr lang="en-US" baseline="0" dirty="0">
                          <a:solidFill>
                            <a:schemeClr val="bg1"/>
                          </a:solidFill>
                        </a:rPr>
                        <a:t> Visio Network Diagram</a:t>
                      </a:r>
                      <a:endParaRPr lang="en-US" dirty="0">
                        <a:solidFill>
                          <a:schemeClr val="bg1"/>
                        </a:solidFill>
                      </a:endParaRPr>
                    </a:p>
                  </a:txBody>
                  <a:tcPr>
                    <a:solidFill>
                      <a:schemeClr val="tx1">
                        <a:lumMod val="75000"/>
                        <a:lumOff val="25000"/>
                      </a:schemeClr>
                    </a:solidFill>
                  </a:tcPr>
                </a:tc>
                <a:tc>
                  <a:txBody>
                    <a:bodyPr/>
                    <a:lstStyle/>
                    <a:p>
                      <a:pPr algn="ctr"/>
                      <a:r>
                        <a:rPr lang="en-US" baseline="0" dirty="0">
                          <a:solidFill>
                            <a:schemeClr val="bg1"/>
                          </a:solidFill>
                        </a:rPr>
                        <a:t>Relationship diagram of the computers and the SOHO router</a:t>
                      </a:r>
                    </a:p>
                  </a:txBody>
                  <a:tcPr>
                    <a:solidFill>
                      <a:schemeClr val="tx1">
                        <a:lumMod val="75000"/>
                        <a:lumOff val="25000"/>
                      </a:schemeClr>
                    </a:solidFill>
                  </a:tcPr>
                </a:tc>
                <a:extLst>
                  <a:ext uri="{0D108BD9-81ED-4DB2-BD59-A6C34878D82A}">
                    <a16:rowId xmlns:a16="http://schemas.microsoft.com/office/drawing/2014/main" val="42150295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6"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 name="Oval 19">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73512" y="1225631"/>
            <a:ext cx="4665908" cy="523092"/>
          </a:xfrm>
          <a:prstGeom prst="rect">
            <a:avLst/>
          </a:prstGeom>
        </p:spPr>
        <p:txBody>
          <a:bodyPr vert="horz" wrap="square" lIns="0" tIns="0" rIns="0" bIns="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spcAft>
                <a:spcPts val="800"/>
              </a:spcAft>
            </a:pPr>
            <a:r>
              <a:rPr lang="en-US" sz="2600" dirty="0">
                <a:solidFill>
                  <a:srgbClr val="7030A0">
                    <a:alpha val="60000"/>
                  </a:srgbClr>
                </a:solidFill>
                <a:latin typeface="+mn-lt"/>
                <a:ea typeface="+mn-ea"/>
                <a:cs typeface="+mn-cs"/>
              </a:rPr>
              <a:t>Microsoft Visio Network Diagram</a:t>
            </a:r>
          </a:p>
          <a:p>
            <a:pPr indent="-228600" algn="l">
              <a:lnSpc>
                <a:spcPct val="110000"/>
              </a:lnSpc>
              <a:spcAft>
                <a:spcPts val="800"/>
              </a:spcAft>
              <a:buFont typeface="Arial" panose="020B0604020202020204" pitchFamily="34" charset="0"/>
              <a:buChar char="•"/>
            </a:pPr>
            <a:endParaRPr lang="en-US" sz="1600" dirty="0">
              <a:solidFill>
                <a:schemeClr val="tx1">
                  <a:alpha val="60000"/>
                </a:schemeClr>
              </a:solidFill>
              <a:latin typeface="+mn-lt"/>
              <a:ea typeface="+mn-ea"/>
              <a:cs typeface="+mn-cs"/>
            </a:endParaRPr>
          </a:p>
        </p:txBody>
      </p:sp>
      <p:pic>
        <p:nvPicPr>
          <p:cNvPr id="8" name="Picture 7" descr="Diagram&#10;&#10;Description automatically generated with medium confidence">
            <a:extLst>
              <a:ext uri="{FF2B5EF4-FFF2-40B4-BE49-F238E27FC236}">
                <a16:creationId xmlns:a16="http://schemas.microsoft.com/office/drawing/2014/main" id="{4F766E26-1FE6-46F6-AAE2-3C97794FD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900" y="1683030"/>
            <a:ext cx="7090237" cy="3491941"/>
          </a:xfrm>
          <a:custGeom>
            <a:avLst/>
            <a:gdLst/>
            <a:ahLst/>
            <a:cxnLst/>
            <a:rect l="l" t="t" r="r" b="b"/>
            <a:pathLst>
              <a:path w="7090237" h="5759451">
                <a:moveTo>
                  <a:pt x="0" y="0"/>
                </a:moveTo>
                <a:lnTo>
                  <a:pt x="7090237" y="0"/>
                </a:lnTo>
                <a:lnTo>
                  <a:pt x="7090237" y="5759451"/>
                </a:lnTo>
                <a:lnTo>
                  <a:pt x="0" y="5759451"/>
                </a:lnTo>
                <a:close/>
              </a:path>
            </a:pathLst>
          </a:cu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73512" y="1748723"/>
            <a:ext cx="3684707"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diagram illustrates the interconnection of the </a:t>
            </a:r>
            <a:r>
              <a:rPr lang="en-US" sz="1600" i="1" dirty="0"/>
              <a:t>Computer 1</a:t>
            </a:r>
            <a:r>
              <a:rPr lang="en-US" sz="1600" dirty="0"/>
              <a:t> VM, the </a:t>
            </a:r>
            <a:r>
              <a:rPr lang="en-US" sz="1600" i="1" dirty="0"/>
              <a:t>Computer 2</a:t>
            </a:r>
            <a:r>
              <a:rPr lang="en-US" sz="1600" dirty="0"/>
              <a:t> VM, and the </a:t>
            </a:r>
            <a:r>
              <a:rPr lang="en-US" sz="1600" i="1" dirty="0"/>
              <a:t>SOHO Router</a:t>
            </a:r>
            <a:r>
              <a:rPr lang="en-US" sz="1600" dirty="0"/>
              <a:t> VM.</a:t>
            </a:r>
          </a:p>
        </p:txBody>
      </p:sp>
    </p:spTree>
    <p:extLst>
      <p:ext uri="{BB962C8B-B14F-4D97-AF65-F5344CB8AC3E}">
        <p14:creationId xmlns:p14="http://schemas.microsoft.com/office/powerpoint/2010/main" val="3644637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604" y="1971138"/>
            <a:ext cx="1732472" cy="590908"/>
          </a:xfrm>
        </p:spPr>
        <p:txBody>
          <a:bodyPr>
            <a:normAutofit fontScale="92500" lnSpcReduction="10000"/>
          </a:bodyPr>
          <a:lstStyle/>
          <a:p>
            <a:pPr algn="ctr">
              <a:buNone/>
            </a:pPr>
            <a:r>
              <a:rPr lang="en-US" sz="3200" cap="none" dirty="0">
                <a:solidFill>
                  <a:srgbClr val="7030A0"/>
                </a:solidFill>
                <a:latin typeface="Times New Roman" panose="02020603050405020304" pitchFamily="18" charset="0"/>
                <a:cs typeface="Times New Roman" panose="02020603050405020304" pitchFamily="18" charset="0"/>
              </a:rPr>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27856837"/>
              </p:ext>
            </p:extLst>
          </p:nvPr>
        </p:nvGraphicFramePr>
        <p:xfrm>
          <a:off x="2536166" y="2948782"/>
          <a:ext cx="6324600" cy="1010920"/>
        </p:xfrm>
        <a:graphic>
          <a:graphicData uri="http://schemas.openxmlformats.org/drawingml/2006/table">
            <a:tbl>
              <a:tblPr firstRow="1" bandRow="1">
                <a:tableStyleId>{5C22544A-7EE6-4342-B048-85BDC9FD1C3A}</a:tableStyleId>
              </a:tblPr>
              <a:tblGrid>
                <a:gridCol w="3191774">
                  <a:extLst>
                    <a:ext uri="{9D8B030D-6E8A-4147-A177-3AD203B41FA5}">
                      <a16:colId xmlns:a16="http://schemas.microsoft.com/office/drawing/2014/main" val="20000"/>
                    </a:ext>
                  </a:extLst>
                </a:gridCol>
                <a:gridCol w="3132826">
                  <a:extLst>
                    <a:ext uri="{9D8B030D-6E8A-4147-A177-3AD203B41FA5}">
                      <a16:colId xmlns:a16="http://schemas.microsoft.com/office/drawing/2014/main" val="20001"/>
                    </a:ext>
                  </a:extLst>
                </a:gridCol>
              </a:tblGrid>
              <a:tr h="370840">
                <a:tc>
                  <a:txBody>
                    <a:bodyPr/>
                    <a:lstStyle/>
                    <a:p>
                      <a:pPr algn="ctr"/>
                      <a:r>
                        <a:rPr lang="en-US" dirty="0"/>
                        <a:t>Activity</a:t>
                      </a:r>
                    </a:p>
                  </a:txBody>
                  <a:tcPr>
                    <a:solidFill>
                      <a:schemeClr val="accent2">
                        <a:lumMod val="75000"/>
                      </a:schemeClr>
                    </a:solidFill>
                  </a:tcPr>
                </a:tc>
                <a:tc>
                  <a:txBody>
                    <a:bodyPr/>
                    <a:lstStyle/>
                    <a:p>
                      <a:pPr algn="ctr"/>
                      <a:r>
                        <a:rPr lang="en-US" dirty="0"/>
                        <a:t>Tasks</a:t>
                      </a: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SOHO Wireless Network Security</a:t>
                      </a:r>
                    </a:p>
                  </a:txBody>
                  <a:tcPr>
                    <a:solidFill>
                      <a:schemeClr val="tx1">
                        <a:lumMod val="75000"/>
                        <a:lumOff val="25000"/>
                      </a:schemeClr>
                    </a:solidFill>
                  </a:tcPr>
                </a:tc>
                <a:tc>
                  <a:txBody>
                    <a:bodyPr/>
                    <a:lstStyle/>
                    <a:p>
                      <a:pPr algn="ctr"/>
                      <a:r>
                        <a:rPr lang="en-US" baseline="0" dirty="0">
                          <a:solidFill>
                            <a:schemeClr val="bg1"/>
                          </a:solidFill>
                        </a:rPr>
                        <a:t>Six commonly asked questions about SOHO security</a:t>
                      </a:r>
                    </a:p>
                  </a:txBody>
                  <a:tcPr>
                    <a:solidFill>
                      <a:schemeClr val="tx1">
                        <a:lumMod val="75000"/>
                        <a:lumOff val="2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12">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50863" y="550800"/>
            <a:ext cx="7308850" cy="986400"/>
          </a:xfrm>
          <a:prstGeom prst="rect">
            <a:avLst/>
          </a:prstGeom>
        </p:spPr>
        <p:txBody>
          <a:bodyPr vert="horz" wrap="square" lIns="0" tIns="0" rIns="0" bIns="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700" dirty="0">
                <a:solidFill>
                  <a:srgbClr val="7030A0"/>
                </a:solidFill>
              </a:rPr>
              <a:t>SOHO Wireless Network Security</a:t>
            </a:r>
          </a:p>
        </p:txBody>
      </p:sp>
      <p:sp>
        <p:nvSpPr>
          <p:cNvPr id="28" name="Rectangle 14">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ontent Placeholder 2">
            <a:extLst>
              <a:ext uri="{FF2B5EF4-FFF2-40B4-BE49-F238E27FC236}">
                <a16:creationId xmlns:a16="http://schemas.microsoft.com/office/drawing/2014/main" id="{4C502473-BECD-D926-33AC-D95A9BE3806B}"/>
              </a:ext>
            </a:extLst>
          </p:cNvPr>
          <p:cNvGraphicFramePr>
            <a:graphicFrameLocks noGrp="1"/>
          </p:cNvGraphicFramePr>
          <p:nvPr>
            <p:ph idx="1"/>
            <p:extLst>
              <p:ext uri="{D42A27DB-BD31-4B8C-83A1-F6EECF244321}">
                <p14:modId xmlns:p14="http://schemas.microsoft.com/office/powerpoint/2010/main" val="64351008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54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50863" y="550800"/>
            <a:ext cx="7308850" cy="986400"/>
          </a:xfrm>
          <a:prstGeom prst="rect">
            <a:avLst/>
          </a:prstGeom>
        </p:spPr>
        <p:txBody>
          <a:bodyPr vert="horz" wrap="square" lIns="0" tIns="0" rIns="0" bIns="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700" dirty="0">
                <a:solidFill>
                  <a:srgbClr val="7030A0"/>
                </a:solidFill>
              </a:rPr>
              <a:t>SOHO wireless network security</a:t>
            </a:r>
          </a:p>
        </p:txBody>
      </p:sp>
      <p:sp>
        <p:nvSpPr>
          <p:cNvPr id="15" name="Rectangle 14">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2">
            <a:extLst>
              <a:ext uri="{FF2B5EF4-FFF2-40B4-BE49-F238E27FC236}">
                <a16:creationId xmlns:a16="http://schemas.microsoft.com/office/drawing/2014/main" id="{78FABAAD-8DDF-8C5D-CCD4-4AF39104E1F5}"/>
              </a:ext>
            </a:extLst>
          </p:cNvPr>
          <p:cNvGraphicFramePr>
            <a:graphicFrameLocks noGrp="1"/>
          </p:cNvGraphicFramePr>
          <p:nvPr>
            <p:ph idx="1"/>
            <p:extLst>
              <p:ext uri="{D42A27DB-BD31-4B8C-83A1-F6EECF244321}">
                <p14:modId xmlns:p14="http://schemas.microsoft.com/office/powerpoint/2010/main" val="139944023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53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9C0E-4B16-48CE-BB45-43C1722B9556}"/>
              </a:ext>
            </a:extLst>
          </p:cNvPr>
          <p:cNvSpPr>
            <a:spLocks noGrp="1"/>
          </p:cNvSpPr>
          <p:nvPr>
            <p:ph type="title"/>
          </p:nvPr>
        </p:nvSpPr>
        <p:spPr/>
        <p:txBody>
          <a:bodyPr/>
          <a:lstStyle/>
          <a:p>
            <a:r>
              <a:rPr lang="en-US" sz="3600" dirty="0">
                <a:solidFill>
                  <a:srgbClr val="7030A0"/>
                </a:solidFill>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26215737-AB48-4FC9-81AA-0A7535B27B5F}"/>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In this project, I learned how computers comprehend, display, and use IP addresses. I learned about the layers of the OSI, what operates on each layer and how the computer handles the data.</a:t>
            </a:r>
          </a:p>
        </p:txBody>
      </p:sp>
      <p:sp>
        <p:nvSpPr>
          <p:cNvPr id="4" name="Date Placeholder 3">
            <a:extLst>
              <a:ext uri="{FF2B5EF4-FFF2-40B4-BE49-F238E27FC236}">
                <a16:creationId xmlns:a16="http://schemas.microsoft.com/office/drawing/2014/main" id="{5D0F568D-CFB1-4685-A73B-98E50C4BCF2B}"/>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28F67667-2B6C-4281-9975-3FD859D810F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632816B-34A5-4D05-8059-F44B4DE06340}"/>
              </a:ext>
            </a:extLst>
          </p:cNvPr>
          <p:cNvSpPr>
            <a:spLocks noGrp="1"/>
          </p:cNvSpPr>
          <p:nvPr>
            <p:ph type="sldNum" sz="quarter" idx="12"/>
          </p:nvPr>
        </p:nvSpPr>
        <p:spPr/>
        <p:txBody>
          <a:bodyPr/>
          <a:lstStyle/>
          <a:p>
            <a:fld id="{DBA1B0FB-D917-4C8C-928F-313BD683BF39}" type="slidenum">
              <a:rPr lang="en-US" smtClean="0"/>
              <a:t>19</a:t>
            </a:fld>
            <a:endParaRPr lang="en-US"/>
          </a:p>
        </p:txBody>
      </p:sp>
    </p:spTree>
    <p:extLst>
      <p:ext uri="{BB962C8B-B14F-4D97-AF65-F5344CB8AC3E}">
        <p14:creationId xmlns:p14="http://schemas.microsoft.com/office/powerpoint/2010/main" val="50971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745" y="1776227"/>
            <a:ext cx="3740509" cy="607017"/>
          </a:xfrm>
        </p:spPr>
        <p:txBody>
          <a:bodyPr>
            <a:normAutofit fontScale="92500" lnSpcReduction="10000"/>
          </a:bodyPr>
          <a:lstStyle/>
          <a:p>
            <a:pPr algn="ctr">
              <a:buNone/>
            </a:pPr>
            <a:r>
              <a:rPr lang="en-US" sz="3500" cap="none" dirty="0">
                <a:solidFill>
                  <a:srgbClr val="7030A0"/>
                </a:solidFill>
                <a:latin typeface="Times New Roman" panose="02020603050405020304" pitchFamily="18" charset="0"/>
                <a:cs typeface="Times New Roman" panose="02020603050405020304" pitchFamily="18" charset="0"/>
              </a:rPr>
              <a:t>Rubric</a:t>
            </a:r>
          </a:p>
          <a:p>
            <a:pPr algn="just">
              <a:buNone/>
            </a:pPr>
            <a:endParaRPr lang="en-US" sz="1800" dirty="0"/>
          </a:p>
          <a:p>
            <a:pPr algn="just">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409940758"/>
              </p:ext>
            </p:extLst>
          </p:nvPr>
        </p:nvGraphicFramePr>
        <p:xfrm>
          <a:off x="2946056" y="2719777"/>
          <a:ext cx="6603760" cy="2189351"/>
        </p:xfrm>
        <a:graphic>
          <a:graphicData uri="http://schemas.openxmlformats.org/drawingml/2006/table">
            <a:tbl>
              <a:tblPr firstRow="1" bandRow="1">
                <a:solidFill>
                  <a:srgbClr val="404040"/>
                </a:solidFill>
                <a:tableStyleId>{5C22544A-7EE6-4342-B048-85BDC9FD1C3A}</a:tableStyleId>
              </a:tblPr>
              <a:tblGrid>
                <a:gridCol w="3170072">
                  <a:extLst>
                    <a:ext uri="{9D8B030D-6E8A-4147-A177-3AD203B41FA5}">
                      <a16:colId xmlns:a16="http://schemas.microsoft.com/office/drawing/2014/main" val="20000"/>
                    </a:ext>
                  </a:extLst>
                </a:gridCol>
                <a:gridCol w="3433688">
                  <a:extLst>
                    <a:ext uri="{9D8B030D-6E8A-4147-A177-3AD203B41FA5}">
                      <a16:colId xmlns:a16="http://schemas.microsoft.com/office/drawing/2014/main" val="20001"/>
                    </a:ext>
                  </a:extLst>
                </a:gridCol>
              </a:tblGrid>
              <a:tr h="695919">
                <a:tc>
                  <a:txBody>
                    <a:bodyPr/>
                    <a:lstStyle/>
                    <a:p>
                      <a:pPr algn="ctr"/>
                      <a:r>
                        <a:rPr lang="en-US" sz="2700" b="0" cap="none" spc="0" dirty="0">
                          <a:solidFill>
                            <a:schemeClr val="bg1"/>
                          </a:solidFill>
                        </a:rPr>
                        <a:t>Activity</a:t>
                      </a:r>
                    </a:p>
                  </a:txBody>
                  <a:tcPr marL="152391" marR="152391" marT="152391" marB="76195" anchor="ctr">
                    <a:lnL w="12700" cmpd="sng">
                      <a:noFill/>
                    </a:lnL>
                    <a:lnR w="12700" cmpd="sng">
                      <a:noFill/>
                    </a:lnR>
                    <a:lnT w="19050" cap="flat" cmpd="sng" algn="ctr">
                      <a:noFill/>
                      <a:prstDash val="solid"/>
                    </a:lnT>
                    <a:lnB w="38100" cmpd="sng">
                      <a:noFill/>
                    </a:lnB>
                    <a:solidFill>
                      <a:schemeClr val="accent1">
                        <a:lumMod val="60000"/>
                        <a:lumOff val="40000"/>
                      </a:schemeClr>
                    </a:solidFill>
                  </a:tcPr>
                </a:tc>
                <a:tc>
                  <a:txBody>
                    <a:bodyPr/>
                    <a:lstStyle/>
                    <a:p>
                      <a:pPr algn="ctr"/>
                      <a:r>
                        <a:rPr lang="en-US" sz="2700" b="0" cap="none" spc="0" dirty="0">
                          <a:solidFill>
                            <a:schemeClr val="bg1"/>
                          </a:solidFill>
                        </a:rPr>
                        <a:t>Tasks</a:t>
                      </a:r>
                    </a:p>
                  </a:txBody>
                  <a:tcPr marL="152391" marR="152391" marT="152391" marB="76195" anchor="ctr">
                    <a:lnL w="12700" cmpd="sng">
                      <a:noFill/>
                    </a:lnL>
                    <a:lnR w="12700" cmpd="sng">
                      <a:noFill/>
                    </a:lnR>
                    <a:lnT w="19050" cap="flat" cmpd="sng" algn="ctr">
                      <a:noFill/>
                      <a:prstDash val="solid"/>
                    </a:lnT>
                    <a:lnB w="38100" cmpd="sng">
                      <a:noFill/>
                    </a:lnB>
                    <a:solidFill>
                      <a:schemeClr val="accent1">
                        <a:lumMod val="60000"/>
                        <a:lumOff val="40000"/>
                      </a:schemeClr>
                    </a:solidFill>
                  </a:tcPr>
                </a:tc>
                <a:extLst>
                  <a:ext uri="{0D108BD9-81ED-4DB2-BD59-A6C34878D82A}">
                    <a16:rowId xmlns:a16="http://schemas.microsoft.com/office/drawing/2014/main" val="10000"/>
                  </a:ext>
                </a:extLst>
              </a:tr>
              <a:tr h="594325">
                <a:tc>
                  <a:txBody>
                    <a:bodyPr/>
                    <a:lstStyle/>
                    <a:p>
                      <a:r>
                        <a:rPr lang="en-US" sz="2000" cap="none" spc="0">
                          <a:solidFill>
                            <a:schemeClr val="tx1"/>
                          </a:solidFill>
                        </a:rPr>
                        <a:t>Preparation</a:t>
                      </a:r>
                    </a:p>
                  </a:txBody>
                  <a:tcPr marL="152391" marR="152391" marT="152391" marB="76195">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a:r>
                        <a:rPr lang="en-US" sz="2000" cap="none" spc="0" baseline="0" dirty="0">
                          <a:solidFill>
                            <a:schemeClr val="tx1"/>
                          </a:solidFill>
                        </a:rPr>
                        <a:t>Confirm current IP address.</a:t>
                      </a:r>
                    </a:p>
                  </a:txBody>
                  <a:tcPr marL="152391" marR="152391" marT="152391" marB="76195">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0001"/>
                  </a:ext>
                </a:extLst>
              </a:tr>
              <a:tr h="899107">
                <a:tc>
                  <a:txBody>
                    <a:bodyPr/>
                    <a:lstStyle/>
                    <a:p>
                      <a:r>
                        <a:rPr lang="en-US" sz="2000" cap="none" spc="0" dirty="0">
                          <a:solidFill>
                            <a:schemeClr val="tx1"/>
                          </a:solidFill>
                        </a:rPr>
                        <a:t>IPv4</a:t>
                      </a:r>
                      <a:r>
                        <a:rPr lang="en-US" sz="2000" cap="none" spc="0" baseline="0" dirty="0">
                          <a:solidFill>
                            <a:schemeClr val="tx1"/>
                          </a:solidFill>
                        </a:rPr>
                        <a:t> Address Assignment</a:t>
                      </a:r>
                      <a:endParaRPr lang="en-US" sz="2000" cap="none" spc="0" dirty="0">
                        <a:solidFill>
                          <a:schemeClr val="tx1"/>
                        </a:solidFill>
                      </a:endParaRPr>
                    </a:p>
                  </a:txBody>
                  <a:tcPr marL="152391" marR="152391" marT="152391" marB="7619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a:r>
                        <a:rPr lang="en-US" sz="2000" cap="none" spc="0" baseline="0" dirty="0">
                          <a:solidFill>
                            <a:schemeClr val="tx1"/>
                          </a:solidFill>
                        </a:rPr>
                        <a:t>Change the IP address</a:t>
                      </a:r>
                    </a:p>
                  </a:txBody>
                  <a:tcPr marL="152391" marR="152391" marT="152391" marB="76195">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570DED-E942-4274-A5C5-61D0403EDC64}"/>
              </a:ext>
            </a:extLst>
          </p:cNvPr>
          <p:cNvSpPr txBox="1">
            <a:spLocks/>
          </p:cNvSpPr>
          <p:nvPr/>
        </p:nvSpPr>
        <p:spPr>
          <a:xfrm>
            <a:off x="1017411" y="1950491"/>
            <a:ext cx="2133600" cy="689567"/>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Aft>
                <a:spcPts val="600"/>
              </a:spcAft>
              <a:buClr>
                <a:schemeClr val="tx1"/>
              </a:buClr>
            </a:pPr>
            <a:r>
              <a:rPr lang="en-US" sz="2000" dirty="0">
                <a:solidFill>
                  <a:srgbClr val="7030A0"/>
                </a:solidFill>
                <a:latin typeface="+mn-lt"/>
                <a:ea typeface="+mn-ea"/>
                <a:cs typeface="+mn-cs"/>
              </a:rPr>
              <a:t>Preparation</a:t>
            </a:r>
          </a:p>
        </p:txBody>
      </p:sp>
      <p:pic>
        <p:nvPicPr>
          <p:cNvPr id="4" name="Picture 3" descr="Text&#10;&#10;Description automatically generated">
            <a:extLst>
              <a:ext uri="{FF2B5EF4-FFF2-40B4-BE49-F238E27FC236}">
                <a16:creationId xmlns:a16="http://schemas.microsoft.com/office/drawing/2014/main" id="{3524B3AF-1B85-47E4-864C-3E039AD18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921" y="1318538"/>
            <a:ext cx="6299887" cy="4220923"/>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017411" y="2295275"/>
            <a:ext cx="3166399" cy="172463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In this screenshot, I am confirming the current IP address.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2570DED-E942-4274-A5C5-61D0403EDC64}"/>
              </a:ext>
            </a:extLst>
          </p:cNvPr>
          <p:cNvSpPr txBox="1">
            <a:spLocks/>
          </p:cNvSpPr>
          <p:nvPr/>
        </p:nvSpPr>
        <p:spPr>
          <a:xfrm>
            <a:off x="550864" y="549275"/>
            <a:ext cx="3565524" cy="1997855"/>
          </a:xfrm>
          <a:prstGeom prst="rect">
            <a:avLst/>
          </a:prstGeom>
        </p:spPr>
        <p:txBody>
          <a:bodyPr vert="horz" wrap="square" lIns="0" tIns="0" rIns="0" bIns="0" rtlCol="0" anchor="b"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600"/>
              </a:spcAft>
            </a:pPr>
            <a:r>
              <a:rPr lang="en-US" sz="2000" dirty="0">
                <a:solidFill>
                  <a:srgbClr val="7030A0"/>
                </a:solidFill>
              </a:rPr>
              <a:t>Ipv4 Address Assignment</a:t>
            </a:r>
          </a:p>
        </p:txBody>
      </p:sp>
      <p:grpSp>
        <p:nvGrpSpPr>
          <p:cNvPr id="21" name="Group 12">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22"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 name="Oval 17">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50863" y="2677306"/>
            <a:ext cx="3565525" cy="3415519"/>
          </a:xfrm>
          <a:prstGeom prst="rect">
            <a:avLst/>
          </a:prstGeom>
        </p:spPr>
        <p:txBody>
          <a:bodyPr vert="horz" wrap="square" lIns="0" tIns="0" rIns="0" bIns="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800"/>
              </a:spcAft>
              <a:buClr>
                <a:schemeClr val="tx1"/>
              </a:buClr>
              <a:buNone/>
            </a:pPr>
            <a:r>
              <a:rPr lang="en-US" sz="2000" dirty="0">
                <a:solidFill>
                  <a:schemeClr val="tx1">
                    <a:alpha val="60000"/>
                  </a:schemeClr>
                </a:solidFill>
              </a:rPr>
              <a:t>This is the </a:t>
            </a:r>
            <a:r>
              <a:rPr lang="en-US" sz="2000" i="1" dirty="0">
                <a:solidFill>
                  <a:schemeClr val="tx1">
                    <a:alpha val="60000"/>
                  </a:schemeClr>
                </a:solidFill>
              </a:rPr>
              <a:t>interfaces</a:t>
            </a:r>
            <a:r>
              <a:rPr lang="en-US" sz="2000" dirty="0">
                <a:solidFill>
                  <a:schemeClr val="tx1">
                    <a:alpha val="60000"/>
                  </a:schemeClr>
                </a:solidFill>
              </a:rPr>
              <a:t> page that shows the new ipv4 address on the LAN interface. </a:t>
            </a:r>
          </a:p>
        </p:txBody>
      </p:sp>
      <p:pic>
        <p:nvPicPr>
          <p:cNvPr id="6" name="Picture 5" descr="Graphical user interface&#10;&#10;Description automatically generated">
            <a:extLst>
              <a:ext uri="{FF2B5EF4-FFF2-40B4-BE49-F238E27FC236}">
                <a16:creationId xmlns:a16="http://schemas.microsoft.com/office/drawing/2014/main" id="{311E9E2E-F0FD-4C6B-9807-265598B38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041" y="549275"/>
            <a:ext cx="6755955" cy="5759451"/>
          </a:xfrm>
          <a:custGeom>
            <a:avLst/>
            <a:gdLst/>
            <a:ahLst/>
            <a:cxnLst/>
            <a:rect l="l" t="t" r="r" b="b"/>
            <a:pathLst>
              <a:path w="7090237" h="5759451">
                <a:moveTo>
                  <a:pt x="0" y="0"/>
                </a:moveTo>
                <a:lnTo>
                  <a:pt x="7090237" y="0"/>
                </a:lnTo>
                <a:lnTo>
                  <a:pt x="7090237" y="5759451"/>
                </a:lnTo>
                <a:lnTo>
                  <a:pt x="0" y="5759451"/>
                </a:lnTo>
                <a:close/>
              </a:path>
            </a:pathLst>
          </a:custGeom>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7432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7647" y="1811548"/>
            <a:ext cx="2396706" cy="431320"/>
          </a:xfrm>
        </p:spPr>
        <p:txBody>
          <a:bodyPr>
            <a:normAutofit fontScale="25000" lnSpcReduction="20000"/>
          </a:bodyPr>
          <a:lstStyle/>
          <a:p>
            <a:pPr algn="ctr">
              <a:buNone/>
            </a:pPr>
            <a:r>
              <a:rPr lang="en-US" sz="12800" cap="none" dirty="0">
                <a:solidFill>
                  <a:srgbClr val="7030A0"/>
                </a:solidFill>
                <a:latin typeface="Times New Roman" panose="02020603050405020304" pitchFamily="18" charset="0"/>
                <a:cs typeface="Times New Roman" panose="02020603050405020304" pitchFamily="18" charset="0"/>
              </a:rPr>
              <a:t>Rubric</a:t>
            </a:r>
            <a:endParaRPr lang="en-US" sz="12800" i="1" cap="none" dirty="0">
              <a:solidFill>
                <a:srgbClr val="7030A0"/>
              </a:solidFill>
              <a:latin typeface="Times New Roman" panose="02020603050405020304" pitchFamily="18" charset="0"/>
              <a:cs typeface="Times New Roman" panose="02020603050405020304" pitchFamily="18" charset="0"/>
            </a:endParaRP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18405710"/>
              </p:ext>
            </p:extLst>
          </p:nvPr>
        </p:nvGraphicFramePr>
        <p:xfrm>
          <a:off x="2820118" y="2754703"/>
          <a:ext cx="7324545" cy="2031316"/>
        </p:xfrm>
        <a:graphic>
          <a:graphicData uri="http://schemas.openxmlformats.org/drawingml/2006/table">
            <a:tbl>
              <a:tblPr firstRow="1" bandRow="1">
                <a:tableStyleId>{5C22544A-7EE6-4342-B048-85BDC9FD1C3A}</a:tableStyleId>
              </a:tblPr>
              <a:tblGrid>
                <a:gridCol w="3330516">
                  <a:extLst>
                    <a:ext uri="{9D8B030D-6E8A-4147-A177-3AD203B41FA5}">
                      <a16:colId xmlns:a16="http://schemas.microsoft.com/office/drawing/2014/main" val="20000"/>
                    </a:ext>
                  </a:extLst>
                </a:gridCol>
                <a:gridCol w="3994029">
                  <a:extLst>
                    <a:ext uri="{9D8B030D-6E8A-4147-A177-3AD203B41FA5}">
                      <a16:colId xmlns:a16="http://schemas.microsoft.com/office/drawing/2014/main" val="20001"/>
                    </a:ext>
                  </a:extLst>
                </a:gridCol>
              </a:tblGrid>
              <a:tr h="486814">
                <a:tc>
                  <a:txBody>
                    <a:bodyPr/>
                    <a:lstStyle/>
                    <a:p>
                      <a:pPr algn="ctr"/>
                      <a:r>
                        <a:rPr lang="en-US" dirty="0"/>
                        <a:t>Activity</a:t>
                      </a:r>
                    </a:p>
                  </a:txBody>
                  <a:tcPr>
                    <a:solidFill>
                      <a:schemeClr val="accent1">
                        <a:lumMod val="60000"/>
                        <a:lumOff val="40000"/>
                      </a:schemeClr>
                    </a:solidFill>
                  </a:tcPr>
                </a:tc>
                <a:tc>
                  <a:txBody>
                    <a:bodyPr/>
                    <a:lstStyle/>
                    <a:p>
                      <a:pPr algn="ctr"/>
                      <a:r>
                        <a:rPr lang="en-US" dirty="0"/>
                        <a:t>Tasks</a:t>
                      </a:r>
                    </a:p>
                  </a:txBody>
                  <a:tcPr>
                    <a:solidFill>
                      <a:schemeClr val="accent1">
                        <a:lumMod val="60000"/>
                        <a:lumOff val="40000"/>
                      </a:schemeClr>
                    </a:solidFill>
                  </a:tcPr>
                </a:tc>
                <a:extLst>
                  <a:ext uri="{0D108BD9-81ED-4DB2-BD59-A6C34878D82A}">
                    <a16:rowId xmlns:a16="http://schemas.microsoft.com/office/drawing/2014/main" val="10000"/>
                  </a:ext>
                </a:extLst>
              </a:tr>
              <a:tr h="633096">
                <a:tc>
                  <a:txBody>
                    <a:bodyPr/>
                    <a:lstStyle/>
                    <a:p>
                      <a:r>
                        <a:rPr lang="en-US" dirty="0">
                          <a:solidFill>
                            <a:schemeClr val="tx1"/>
                          </a:solidFill>
                        </a:rPr>
                        <a:t>Dynamic IP Address Assignment</a:t>
                      </a:r>
                    </a:p>
                  </a:txBody>
                  <a:tcPr>
                    <a:solidFill>
                      <a:schemeClr val="bg1">
                        <a:lumMod val="75000"/>
                        <a:lumOff val="25000"/>
                      </a:schemeClr>
                    </a:solidFill>
                  </a:tcPr>
                </a:tc>
                <a:tc>
                  <a:txBody>
                    <a:bodyPr/>
                    <a:lstStyle/>
                    <a:p>
                      <a:pPr algn="l"/>
                      <a:r>
                        <a:rPr lang="en-US" baseline="0" dirty="0">
                          <a:solidFill>
                            <a:schemeClr val="tx1"/>
                          </a:solidFill>
                        </a:rPr>
                        <a:t>I am changing the computer’s IP on the virtual machine to match.</a:t>
                      </a:r>
                    </a:p>
                  </a:txBody>
                  <a:tcPr>
                    <a:solidFill>
                      <a:schemeClr val="bg1">
                        <a:lumMod val="75000"/>
                        <a:lumOff val="25000"/>
                      </a:schemeClr>
                    </a:solidFill>
                  </a:tcPr>
                </a:tc>
                <a:extLst>
                  <a:ext uri="{0D108BD9-81ED-4DB2-BD59-A6C34878D82A}">
                    <a16:rowId xmlns:a16="http://schemas.microsoft.com/office/drawing/2014/main" val="10001"/>
                  </a:ext>
                </a:extLst>
              </a:tr>
              <a:tr h="904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Connectivity Test</a:t>
                      </a:r>
                    </a:p>
                  </a:txBody>
                  <a:tcPr>
                    <a:solidFill>
                      <a:schemeClr val="bg1">
                        <a:lumMod val="85000"/>
                        <a:lumOff val="15000"/>
                      </a:schemeClr>
                    </a:solidFill>
                  </a:tcPr>
                </a:tc>
                <a:tc>
                  <a:txBody>
                    <a:bodyPr/>
                    <a:lstStyle/>
                    <a:p>
                      <a:pPr algn="l"/>
                      <a:r>
                        <a:rPr lang="en-US" baseline="0" dirty="0">
                          <a:solidFill>
                            <a:schemeClr val="tx1"/>
                          </a:solidFill>
                        </a:rPr>
                        <a:t>After changing the IPs, I am testing connectivity to the SOHO router.</a:t>
                      </a:r>
                    </a:p>
                  </a:txBody>
                  <a:tcPr>
                    <a:solidFill>
                      <a:schemeClr val="bg1">
                        <a:lumMod val="85000"/>
                        <a:lumOff val="15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C3B9484-00BC-4218-A069-45B257069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608" y="2009289"/>
            <a:ext cx="7127645" cy="325215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7" name="Title 1">
            <a:extLst>
              <a:ext uri="{FF2B5EF4-FFF2-40B4-BE49-F238E27FC236}">
                <a16:creationId xmlns:a16="http://schemas.microsoft.com/office/drawing/2014/main" id="{12570DED-E942-4274-A5C5-61D0403EDC64}"/>
              </a:ext>
            </a:extLst>
          </p:cNvPr>
          <p:cNvSpPr txBox="1">
            <a:spLocks/>
          </p:cNvSpPr>
          <p:nvPr/>
        </p:nvSpPr>
        <p:spPr>
          <a:xfrm>
            <a:off x="568399" y="1142142"/>
            <a:ext cx="4253448" cy="1333640"/>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Aft>
                <a:spcPts val="600"/>
              </a:spcAft>
              <a:buClr>
                <a:schemeClr val="tx1"/>
              </a:buClr>
            </a:pPr>
            <a:r>
              <a:rPr lang="en-US" sz="2400" dirty="0">
                <a:solidFill>
                  <a:srgbClr val="7030A0"/>
                </a:solidFill>
                <a:latin typeface="Times New Roman" panose="02020603050405020304" pitchFamily="18" charset="0"/>
                <a:ea typeface="+mn-ea"/>
                <a:cs typeface="Times New Roman" panose="02020603050405020304" pitchFamily="18" charset="0"/>
              </a:rPr>
              <a:t>Dynamic IP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68399" y="1806568"/>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This screenshot is of the IPv4 address of the </a:t>
            </a:r>
            <a:r>
              <a:rPr lang="en-US" sz="2000" i="1" dirty="0"/>
              <a:t>Computer 1</a:t>
            </a:r>
            <a:r>
              <a:rPr lang="en-US" sz="2000" dirty="0"/>
              <a:t> VM.</a:t>
            </a:r>
          </a:p>
        </p:txBody>
      </p:sp>
    </p:spTree>
    <p:extLst>
      <p:ext uri="{BB962C8B-B14F-4D97-AF65-F5344CB8AC3E}">
        <p14:creationId xmlns:p14="http://schemas.microsoft.com/office/powerpoint/2010/main" val="37836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80357" y="1712343"/>
            <a:ext cx="3679167"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This screenshot is of the IPv4 address of </a:t>
            </a:r>
            <a:r>
              <a:rPr lang="en-US" sz="2000" i="1" dirty="0"/>
              <a:t>Computer 2</a:t>
            </a:r>
            <a:r>
              <a:rPr lang="en-US" sz="20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33709" y="572217"/>
            <a:ext cx="4560498" cy="14089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7030A0"/>
                </a:solidFill>
              </a:rPr>
              <a:t>Dynamic IP address assignment</a:t>
            </a:r>
          </a:p>
        </p:txBody>
      </p:sp>
      <p:pic>
        <p:nvPicPr>
          <p:cNvPr id="4" name="Picture 3" descr="Text&#10;&#10;Description automatically generated">
            <a:extLst>
              <a:ext uri="{FF2B5EF4-FFF2-40B4-BE49-F238E27FC236}">
                <a16:creationId xmlns:a16="http://schemas.microsoft.com/office/drawing/2014/main" id="{757D6089-D59C-4234-B2D6-E9BDB9CCE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4079" y="1981200"/>
            <a:ext cx="5570480" cy="1828800"/>
          </a:xfrm>
          <a:prstGeom prst="rect">
            <a:avLst/>
          </a:prstGeom>
        </p:spPr>
      </p:pic>
    </p:spTree>
    <p:extLst>
      <p:ext uri="{BB962C8B-B14F-4D97-AF65-F5344CB8AC3E}">
        <p14:creationId xmlns:p14="http://schemas.microsoft.com/office/powerpoint/2010/main" val="336828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70294" y="1805240"/>
            <a:ext cx="3611593"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This screenshot shows the connectivity tests between the </a:t>
            </a:r>
            <a:r>
              <a:rPr lang="en-US" sz="2000" i="1" dirty="0"/>
              <a:t>Computer 1</a:t>
            </a:r>
            <a:r>
              <a:rPr lang="en-US" sz="2000" dirty="0"/>
              <a:t> VM and the other two devices (i.e., the </a:t>
            </a:r>
            <a:r>
              <a:rPr lang="en-US" sz="2000" i="1" dirty="0"/>
              <a:t>SOHO Router </a:t>
            </a:r>
            <a:r>
              <a:rPr lang="en-US" sz="2000" dirty="0"/>
              <a:t>VM and </a:t>
            </a:r>
            <a:r>
              <a:rPr lang="en-US" sz="2000" i="1" dirty="0"/>
              <a:t>Computer 2</a:t>
            </a:r>
            <a:r>
              <a:rPr lang="en-US" sz="20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7638" y="1107056"/>
            <a:ext cx="3303918"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7030A0"/>
                </a:solidFill>
              </a:rPr>
              <a:t>Connectivity Test</a:t>
            </a:r>
          </a:p>
        </p:txBody>
      </p:sp>
      <p:pic>
        <p:nvPicPr>
          <p:cNvPr id="4" name="Picture 3" descr="A picture containing text&#10;&#10;Description automatically generated">
            <a:extLst>
              <a:ext uri="{FF2B5EF4-FFF2-40B4-BE49-F238E27FC236}">
                <a16:creationId xmlns:a16="http://schemas.microsoft.com/office/drawing/2014/main" id="{AE9B02E4-11FC-4472-8036-123662FDC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819" y="1964667"/>
            <a:ext cx="5696745" cy="3610479"/>
          </a:xfrm>
          <a:prstGeom prst="rect">
            <a:avLst/>
          </a:prstGeom>
        </p:spPr>
      </p:pic>
    </p:spTree>
    <p:extLst>
      <p:ext uri="{BB962C8B-B14F-4D97-AF65-F5344CB8AC3E}">
        <p14:creationId xmlns:p14="http://schemas.microsoft.com/office/powerpoint/2010/main" val="141432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87559" y="2021457"/>
            <a:ext cx="333235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This screenshot shows connectivity tests between the </a:t>
            </a:r>
            <a:r>
              <a:rPr lang="en-US" sz="2000" i="1" dirty="0"/>
              <a:t>Computer 2</a:t>
            </a:r>
            <a:r>
              <a:rPr lang="en-US" sz="2000" dirty="0"/>
              <a:t> VM and the other two devices (i.e., the </a:t>
            </a:r>
            <a:r>
              <a:rPr lang="en-US" sz="2000" i="1" dirty="0"/>
              <a:t>SOHO Router </a:t>
            </a:r>
            <a:r>
              <a:rPr lang="en-US" sz="2000" dirty="0"/>
              <a:t>VM and </a:t>
            </a:r>
            <a:r>
              <a:rPr lang="en-US" sz="2000" i="1" dirty="0"/>
              <a:t>Computer 1</a:t>
            </a:r>
            <a:r>
              <a:rPr lang="en-US" sz="20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16619" y="1331344"/>
            <a:ext cx="3085381"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7030A0"/>
                </a:solidFill>
              </a:rPr>
              <a:t>Connectivity Test</a:t>
            </a:r>
          </a:p>
        </p:txBody>
      </p:sp>
      <p:pic>
        <p:nvPicPr>
          <p:cNvPr id="4" name="Picture 3" descr="Text&#10;&#10;Description automatically generated">
            <a:extLst>
              <a:ext uri="{FF2B5EF4-FFF2-40B4-BE49-F238E27FC236}">
                <a16:creationId xmlns:a16="http://schemas.microsoft.com/office/drawing/2014/main" id="{AB90C9AA-9637-41C9-A6A4-D2468A613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849" y="1447800"/>
            <a:ext cx="6335009" cy="4153480"/>
          </a:xfrm>
          <a:prstGeom prst="rect">
            <a:avLst/>
          </a:prstGeom>
        </p:spPr>
      </p:pic>
    </p:spTree>
    <p:extLst>
      <p:ext uri="{BB962C8B-B14F-4D97-AF65-F5344CB8AC3E}">
        <p14:creationId xmlns:p14="http://schemas.microsoft.com/office/powerpoint/2010/main" val="717498852"/>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3D float design</Template>
  <TotalTime>1688</TotalTime>
  <Words>744</Words>
  <Application>Microsoft Office PowerPoint</Application>
  <PresentationFormat>Widescreen</PresentationFormat>
  <Paragraphs>78</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Gill Sans MT</vt:lpstr>
      <vt:lpstr>Times New Roman</vt:lpstr>
      <vt:lpstr>Walbaum Display</vt:lpstr>
      <vt:lpstr>3DFloatVTI</vt:lpstr>
      <vt:lpstr>Presentation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zachariah swanson</dc:creator>
  <cp:lastModifiedBy>zachariah swanson</cp:lastModifiedBy>
  <cp:revision>1</cp:revision>
  <dcterms:created xsi:type="dcterms:W3CDTF">2022-04-20T19:17:12Z</dcterms:created>
  <dcterms:modified xsi:type="dcterms:W3CDTF">2022-04-21T23:25:58Z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