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57" r:id="rId4"/>
    <p:sldId id="263" r:id="rId5"/>
    <p:sldId id="262" r:id="rId6"/>
    <p:sldId id="264" r:id="rId7"/>
    <p:sldId id="261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7" r:id="rId26"/>
    <p:sldId id="288" r:id="rId27"/>
    <p:sldId id="289" r:id="rId28"/>
    <p:sldId id="29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072E7-2D44-46F5-9AE6-86175581421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B0940-0FE6-4206-AB06-9BD992B7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1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C8EBB2-8229-4F28-B7C9-AF6313AB9FE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8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EBCC2-30D2-4E8E-8348-A0786DC7C2C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7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A58E-ACCF-A943-614F-6E700E7AB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FD1FD-F923-8055-16F6-930F81503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D2322-6679-EB86-95BF-FEC2D9EC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56924-DFA5-0B41-D3B1-6B497D92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6DA0D-734E-9458-01BA-7B3019E5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D3145-CDF3-E832-FA04-798C9877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DB8C1-B0B7-AEE2-8212-380547A91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FEB2D-9999-8922-3179-153190FA9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8276B-1611-7740-180E-56AAB686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8E724-49EE-6F6E-10F5-EFC47E76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1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805AD3-7819-1766-547C-EAD87FDDA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5D609-F38D-A9F3-D53F-BB63172A1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071A2-4BC2-FB65-22C8-23F7343B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C216-FAAF-6533-F3F2-6BE302D7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C7E58-E8B4-B95A-6C4D-E8E005521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E837A-77A5-F605-AB9C-CAAB6B16F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1F61-F703-9037-FED4-FCB70A0C9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8C35-6972-D65B-ABA5-AA9CAF73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7590A-8E41-D506-0A0A-C566217D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D832A-1EC2-9C13-B3D8-F263958F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9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405B-47D1-04FD-BC7C-CF15098C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156A7-1B73-4DD9-D641-F0FE5B2E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C14AF-D6B0-8CA0-0FA5-6ED1D93F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DC71E-1DA8-B933-9DE4-5723E354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35DE5-CB7F-E231-658B-E2597844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7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23055-D743-F8E5-0AFE-EAA6FDBF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20FC7-6ABF-ED3B-B467-FD98E5FC3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047ED-F6DD-BA3B-C072-9E0A90CCA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F160C-FCFA-D6FA-059B-B8947EABB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A3A5C-CD48-27ED-1B48-38F224A5A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8A7FE-FA7A-F521-520D-F7CB077C7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2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A13B-23DD-1F2B-0270-C3D8D91D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BF697-0B1A-6459-FF54-EFEEBE04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BA2D6-F991-9961-FADC-FEAAD341D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3FA29C-16CB-53D6-059C-7803D3B3B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F451C-6FB9-2E55-E9DF-A7B2A84E4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A1160-49FA-07FC-5A62-68FD498B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8302C-476A-5007-0016-A07D0121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DA639F-16F2-EC39-DA8C-22B3D875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084DF-F0CF-1D45-0132-A43DFF92E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D7EEF-066F-F5E0-A3A2-0CF96B4C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D7424-88B9-77B6-ADE2-AB09BF86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1E9BD-2E54-6A33-D6FB-2A932363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EF2ECC-4AC9-104B-7C5F-C33D5F06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7C011-896C-F2B2-3BC5-96DDC929B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9F52F-663C-D886-1D51-0EE3F4D0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9655-2808-68E1-61D5-BDF4880F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268F8-3912-223C-D9F9-B03754AD8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92F08-5AED-6399-FC0C-C3672A4D1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4FDAB-2E51-E77D-5DA0-93301247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29610-A87D-A349-2F98-DD608084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87834-ED74-29B0-B9B9-27D89C13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7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7336-A5C8-54C1-EB3D-DD1C6D4A3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7697C-04EF-A1E6-77D9-5FFBA0495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6FA95-BA43-0AAC-B0A5-15F897C69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CC90D-E39F-C911-EDFA-455BD3EF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65ED1-BD8A-220D-1F5E-BDB21D670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0B27D-FFFB-806C-660D-38363D76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8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30ED2-02F9-5C06-A6C7-BBF0265E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D567A-8A0B-9BC5-B4AC-C900FA5DA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D791D-24E1-9C41-DF9B-75834A5A4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452D6-FA44-4486-A73A-C5039FB25E4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4BDA2-BC32-969A-3284-36938DB3C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DB39F-BFB9-F984-BE3F-AA2EEA27A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EA5F-64E4-4C8E-9806-97F43202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CD3C2551-6823-9A44-B0D0-F0244B5D30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2AAD36-AD9B-3579-441F-EC4402428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</a:rPr>
              <a:t>Python algorithm exploration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D952B-0C95-4727-9568-FBDD10099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 this presentation I explore and track various forms of algorithms in python.</a:t>
            </a:r>
          </a:p>
          <a:p>
            <a:r>
              <a:rPr lang="en-US" dirty="0">
                <a:solidFill>
                  <a:srgbClr val="FFFFFF"/>
                </a:solidFill>
              </a:rPr>
              <a:t>I create, use and track efficiency of different methods of accomplishing my goals. </a:t>
            </a:r>
          </a:p>
        </p:txBody>
      </p:sp>
    </p:spTree>
    <p:extLst>
      <p:ext uri="{BB962C8B-B14F-4D97-AF65-F5344CB8AC3E}">
        <p14:creationId xmlns:p14="http://schemas.microsoft.com/office/powerpoint/2010/main" val="10158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930060-2B8E-418D-A504-143791F65F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935" y="4018137"/>
            <a:ext cx="5071221" cy="212958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C2CF5D-C4BF-DC90-C803-7AD761B0E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1206759"/>
            <a:ext cx="10843065" cy="2087288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BC936F1D-6E42-4EF0-962F-574BF64E1D0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01499" y="4403777"/>
            <a:ext cx="5549111" cy="2129599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This is a screenshot of the code displayed in the previous slide.</a:t>
            </a: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32A8F-8C13-4B83-B7AD-FEACF64BA2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Table of Speeds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4FE03EF-FDE4-4110-B003-874E253CEDD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93610" y="2121763"/>
            <a:ext cx="3822192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Update the table from last week that shows the times for the ArrayList. Add a new column and show the times for the LinkedList for comparison.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Printer Queue or Call Queue or Service Queue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Add many records to end of data structure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Pull all records off front of data structure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Customer Service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Display random records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Call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Add some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Display random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Remove some records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992388-4E33-6B35-FD45-8DEEA2BBB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472" y="1007165"/>
            <a:ext cx="6596652" cy="50358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378FAE-C962-4D79-AE57-BF0E38193F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1534" y="344557"/>
            <a:ext cx="2284623" cy="105616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 algn="r"/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Goals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80B7591-E174-45D9-AAD8-79C1422AA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160" y="1498600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7383E2A-B816-4E3B-B3E5-FE96002BA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284B916-CB4D-43C2-A9BD-F5C2F9FA27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3F88E75-63BE-4838-84A5-C45F377ECE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359003A-C3CD-4E9D-A057-5F79D7288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434D2648-A050-4B2F-B866-6F9AC8F0C0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7C7806EE-99C0-43D0-B14B-CC29145800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3EBE367-74E2-4315-AA70-2F77BE9B31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411574"/>
              </p:ext>
            </p:extLst>
          </p:nvPr>
        </p:nvGraphicFramePr>
        <p:xfrm>
          <a:off x="827159" y="1498600"/>
          <a:ext cx="5260975" cy="344195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97652">
                  <a:extLst>
                    <a:ext uri="{9D8B030D-6E8A-4147-A177-3AD203B41FA5}">
                      <a16:colId xmlns:a16="http://schemas.microsoft.com/office/drawing/2014/main" val="2631523395"/>
                    </a:ext>
                  </a:extLst>
                </a:gridCol>
                <a:gridCol w="3163323">
                  <a:extLst>
                    <a:ext uri="{9D8B030D-6E8A-4147-A177-3AD203B41FA5}">
                      <a16:colId xmlns:a16="http://schemas.microsoft.com/office/drawing/2014/main" val="847021114"/>
                    </a:ext>
                  </a:extLst>
                </a:gridCol>
              </a:tblGrid>
              <a:tr h="431987"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Activity</a:t>
                      </a:r>
                    </a:p>
                  </a:txBody>
                  <a:tcPr marL="76188" marR="76188" marT="38085" marB="3808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Requirement(s)</a:t>
                      </a:r>
                    </a:p>
                  </a:txBody>
                  <a:tcPr marL="76188" marR="76188" marT="38085" marB="38085"/>
                </a:tc>
                <a:extLst>
                  <a:ext uri="{0D108BD9-81ED-4DB2-BD59-A6C34878D82A}">
                    <a16:rowId xmlns:a16="http://schemas.microsoft.com/office/drawing/2014/main" val="2035840081"/>
                  </a:ext>
                </a:extLst>
              </a:tr>
              <a:tr h="1003324"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Develop Code to Use Objects with the ACD</a:t>
                      </a:r>
                    </a:p>
                  </a:txBody>
                  <a:tcPr marL="76188" marR="76188" marT="38085" marB="3808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Call.py Code</a:t>
                      </a:r>
                    </a:p>
                  </a:txBody>
                  <a:tcPr marL="76188" marR="76188" marT="38085" marB="38085"/>
                </a:tc>
                <a:extLst>
                  <a:ext uri="{0D108BD9-81ED-4DB2-BD59-A6C34878D82A}">
                    <a16:rowId xmlns:a16="http://schemas.microsoft.com/office/drawing/2014/main" val="2751939568"/>
                  </a:ext>
                </a:extLst>
              </a:tr>
              <a:tr h="717656"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Develop Code to Simulate ACD</a:t>
                      </a:r>
                    </a:p>
                  </a:txBody>
                  <a:tcPr marL="76188" marR="76188" marT="38085" marB="3808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AutomaticCallDistributor.py code</a:t>
                      </a:r>
                    </a:p>
                  </a:txBody>
                  <a:tcPr marL="76188" marR="76188" marT="38085" marB="38085"/>
                </a:tc>
                <a:extLst>
                  <a:ext uri="{0D108BD9-81ED-4DB2-BD59-A6C34878D82A}">
                    <a16:rowId xmlns:a16="http://schemas.microsoft.com/office/drawing/2014/main" val="1781792850"/>
                  </a:ext>
                </a:extLst>
              </a:tr>
              <a:tr h="1288992">
                <a:tc>
                  <a:txBody>
                    <a:bodyPr/>
                    <a:lstStyle/>
                    <a:p>
                      <a:pPr lvl="0"/>
                      <a:r>
                        <a:rPr lang="en-US" sz="1500"/>
                        <a:t>Screenshot to Demonstrate Working Application</a:t>
                      </a:r>
                    </a:p>
                  </a:txBody>
                  <a:tcPr marL="76188" marR="76188" marT="38085" marB="3808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 dirty="0"/>
                        <a:t>Screenshot of running application showing your name and the current date</a:t>
                      </a:r>
                    </a:p>
                  </a:txBody>
                  <a:tcPr marL="76188" marR="76188" marT="38085" marB="38085"/>
                </a:tc>
                <a:extLst>
                  <a:ext uri="{0D108BD9-81ED-4DB2-BD59-A6C34878D82A}">
                    <a16:rowId xmlns:a16="http://schemas.microsoft.com/office/drawing/2014/main" val="734347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540E-B5CE-43A9-A890-FCB1E99A4B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539752"/>
            <a:ext cx="4349745" cy="1160465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/>
              <a:t>Call.py </a:t>
            </a:r>
            <a:br>
              <a:rPr lang="en-US" sz="4000"/>
            </a:br>
            <a:r>
              <a:rPr lang="en-US" sz="400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C1F076DF-8CAD-4CDE-A65C-9E491F39EE9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070351" cy="448468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Includes the following attributes and behaviors:</a:t>
            </a:r>
          </a:p>
          <a:p>
            <a:pPr marL="285750" lvl="0" indent="-285750">
              <a:buChar char="•"/>
            </a:pPr>
            <a:r>
              <a:rPr lang="en-US" dirty="0"/>
              <a:t>Attributes</a:t>
            </a:r>
          </a:p>
          <a:p>
            <a:pPr marL="742950" lvl="1" indent="-285750"/>
            <a:r>
              <a:rPr lang="en-US" sz="1400" dirty="0" err="1"/>
              <a:t>call_id</a:t>
            </a:r>
            <a:endParaRPr lang="en-US" sz="1400" dirty="0"/>
          </a:p>
          <a:p>
            <a:pPr marL="742950" lvl="1" indent="-285750"/>
            <a:r>
              <a:rPr lang="en-US" sz="1400" dirty="0" err="1"/>
              <a:t>customer_name</a:t>
            </a:r>
            <a:endParaRPr lang="en-US" sz="1400" dirty="0"/>
          </a:p>
          <a:p>
            <a:pPr marL="742950" lvl="1" indent="-285750"/>
            <a:r>
              <a:rPr lang="en-US" sz="1400" dirty="0" err="1"/>
              <a:t>customer_phone</a:t>
            </a:r>
            <a:endParaRPr lang="en-US" sz="1400" dirty="0"/>
          </a:p>
          <a:p>
            <a:pPr marL="742950" lvl="1" indent="-285750"/>
            <a:r>
              <a:rPr lang="en-US" sz="1400" dirty="0" err="1"/>
              <a:t>call_date</a:t>
            </a:r>
            <a:endParaRPr lang="en-US" sz="1400" dirty="0"/>
          </a:p>
          <a:p>
            <a:pPr marL="742950" lvl="1" indent="-285750"/>
            <a:r>
              <a:rPr lang="en-US" sz="1400" dirty="0" err="1"/>
              <a:t>call_time</a:t>
            </a:r>
            <a:endParaRPr lang="en-US" sz="1400" dirty="0"/>
          </a:p>
          <a:p>
            <a:pPr marL="285750" lvl="0" indent="-285750">
              <a:buChar char="•"/>
            </a:pPr>
            <a:r>
              <a:rPr lang="en-US" dirty="0"/>
              <a:t>Behaviors</a:t>
            </a:r>
          </a:p>
          <a:p>
            <a:pPr marL="742950" lvl="1" indent="-285750"/>
            <a:r>
              <a:rPr lang="en-US" sz="1400" dirty="0"/>
              <a:t>__str__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AFF57-97C3-4ED8-9283-DA9BED3BCC5A}"/>
              </a:ext>
            </a:extLst>
          </p:cNvPr>
          <p:cNvSpPr txBox="1"/>
          <p:nvPr/>
        </p:nvSpPr>
        <p:spPr>
          <a:xfrm>
            <a:off x="5589590" y="539752"/>
            <a:ext cx="6469059" cy="6130923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:#Name: Zachariah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01/20/2023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time import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strftime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#used for datetime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class Call: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init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=0,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client_name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client_phone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self.client_id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self.client_name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client_name</a:t>
            </a: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self.clent_phone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client_phone</a:t>
            </a: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self.call_date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strftime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("%m/%d/%Y")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self.call_date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strftime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("%H:%M")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#__str__ method is called when you print the object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def __str__(self):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return str(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self.client_id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+ ", " +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self.client_name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", " + \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    "\n\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tPhone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" +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self.client_phone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\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        "\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tDate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/Time" +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self.call_date</a:t>
            </a: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 @  " + </a:t>
            </a:r>
            <a:r>
              <a:rPr lang="en-US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self.call_date</a:t>
            </a:r>
            <a:endParaRPr lang="en-US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6FCD-D9DE-45F4-BA27-160BF356B0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0092" y="939802"/>
            <a:ext cx="4767260" cy="760415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AutomaticCallDistributor.py</a:t>
            </a:r>
            <a:br>
              <a:rPr lang="en-US"/>
            </a:br>
            <a:r>
              <a:rPr lang="en-US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65C1B307-C9FC-4F17-A38F-DC6C0C1647D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Python code. Include the following processes:</a:t>
            </a:r>
          </a:p>
          <a:p>
            <a:pPr marL="285750" lvl="0" indent="-285750">
              <a:buChar char="•"/>
            </a:pPr>
            <a:r>
              <a:rPr lang="en-US"/>
              <a:t>Simulation of ADT</a:t>
            </a:r>
          </a:p>
          <a:p>
            <a:pPr marL="742950" lvl="1" indent="-285750"/>
            <a:r>
              <a:rPr lang="en-US" sz="1400"/>
              <a:t>Ask user how many times to repeat</a:t>
            </a:r>
          </a:p>
          <a:p>
            <a:pPr marL="742950" lvl="1" indent="-285750"/>
            <a:r>
              <a:rPr lang="en-US" sz="1400"/>
              <a:t>On each loop:</a:t>
            </a:r>
          </a:p>
          <a:p>
            <a:pPr marL="1200150" lvl="2" indent="-285750"/>
            <a:r>
              <a:rPr lang="en-US" sz="1200"/>
              <a:t>Randomly generate a number from 1 to 3</a:t>
            </a:r>
          </a:p>
          <a:p>
            <a:pPr marL="1200150" lvl="2" indent="-285750"/>
            <a:r>
              <a:rPr lang="en-US" sz="1200"/>
              <a:t>If 1, add call to queue</a:t>
            </a:r>
          </a:p>
          <a:p>
            <a:pPr marL="1200150" lvl="2" indent="-285750"/>
            <a:r>
              <a:rPr lang="en-US" sz="1200"/>
              <a:t>If 2, remove call from queue</a:t>
            </a:r>
          </a:p>
          <a:p>
            <a:pPr marL="1200150" lvl="2" indent="-285750"/>
            <a:r>
              <a:rPr lang="en-US" sz="1200"/>
              <a:t>If 3, do nothing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8CBC31CF-72F1-4A2C-AE4D-154068E6F23C}"/>
              </a:ext>
            </a:extLst>
          </p:cNvPr>
          <p:cNvSpPr txBox="1"/>
          <p:nvPr/>
        </p:nvSpPr>
        <p:spPr>
          <a:xfrm>
            <a:off x="5202936" y="91440"/>
            <a:ext cx="7159752" cy="6766560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2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Code:#Name: Zachariah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01/20/2023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Queue import Queue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Call_Class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Call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   # use to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puase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simulation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random #Generate random num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#dispaly Name and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Name:","Zachariah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(),"\n")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calls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#read call record into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"ClientData.csv"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#split line based off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create call object based of line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a_call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Call(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add the call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a_call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Queue for calls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Queue()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call_number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is the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simmulation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input("How many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do you want to simulate? ") 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#run simulation for given number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print("-" * 40)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time.sleep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(2) #puase for given number of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random_event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(1, 3)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#do event based of random number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random_event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== 1: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print("Call received. Caller added to queue.")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calls_waiting.enqueue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 calls[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call_number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 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print("\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TNumber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of calls waiting in queue:",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calls_waiting.get_length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elif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random_event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== 2: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print("Call sent to representative for service.")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calls_waiting.get_length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&gt; 0: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print("Caller information")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calls_waiting.dequeue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else: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print("The call waiting queue is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emty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print("\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tNumber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of calls waiting in queue:",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calls_waiting.get_length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else: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print("Nothing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happend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during this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time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print("\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tNumber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of calls waiting in queue:",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calls_waiting.get_length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print("\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nThe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'Automatic Call Distributor' simulation has completed")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A7E01-233F-4894-A525-4E2D373EEA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AA65138A-14C0-4380-BF1C-60BDF33602A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8200" y="3146400"/>
            <a:ext cx="4391025" cy="245430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>
                    <a:alpha val="80000"/>
                  </a:schemeClr>
                </a:solidFill>
              </a:rPr>
              <a:t>This is a screenshot of the previous slides code.</a:t>
            </a: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92A2FA-80B4-FB69-9F9A-FBCEFCD5C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453108"/>
            <a:ext cx="5260976" cy="391275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1CB9-DDB3-495C-9115-2EB716830C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74304" y="948221"/>
            <a:ext cx="1865243" cy="13255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Goals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42301BB-FB0B-4D00-8EC5-E420CEE32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926593"/>
              </p:ext>
            </p:extLst>
          </p:nvPr>
        </p:nvGraphicFramePr>
        <p:xfrm>
          <a:off x="1587729" y="1825625"/>
          <a:ext cx="9016544" cy="43513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08272">
                  <a:extLst>
                    <a:ext uri="{9D8B030D-6E8A-4147-A177-3AD203B41FA5}">
                      <a16:colId xmlns:a16="http://schemas.microsoft.com/office/drawing/2014/main" val="119316243"/>
                    </a:ext>
                  </a:extLst>
                </a:gridCol>
                <a:gridCol w="4508272">
                  <a:extLst>
                    <a:ext uri="{9D8B030D-6E8A-4147-A177-3AD203B41FA5}">
                      <a16:colId xmlns:a16="http://schemas.microsoft.com/office/drawing/2014/main" val="690355790"/>
                    </a:ext>
                  </a:extLst>
                </a:gridCol>
              </a:tblGrid>
              <a:tr h="517446">
                <a:tc>
                  <a:txBody>
                    <a:bodyPr/>
                    <a:lstStyle/>
                    <a:p>
                      <a:pPr lvl="0"/>
                      <a:r>
                        <a:rPr lang="en-US" sz="2300" dirty="0"/>
                        <a:t>Activity</a:t>
                      </a:r>
                    </a:p>
                  </a:txBody>
                  <a:tcPr marL="117607" marR="117607" marT="58791" marB="58791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Requirement(s)</a:t>
                      </a:r>
                    </a:p>
                  </a:txBody>
                  <a:tcPr marL="117607" marR="117607" marT="58791" marB="58791"/>
                </a:tc>
                <a:extLst>
                  <a:ext uri="{0D108BD9-81ED-4DB2-BD59-A6C34878D82A}">
                    <a16:rowId xmlns:a16="http://schemas.microsoft.com/office/drawing/2014/main" val="3286419748"/>
                  </a:ext>
                </a:extLst>
              </a:tr>
              <a:tr h="870268"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Develop Code to Use Objects with the Sort Routines</a:t>
                      </a:r>
                    </a:p>
                  </a:txBody>
                  <a:tcPr marL="117607" marR="117607" marT="58791" marB="58791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Client.py Code</a:t>
                      </a:r>
                    </a:p>
                  </a:txBody>
                  <a:tcPr marL="117607" marR="117607" marT="58791" marB="58791"/>
                </a:tc>
                <a:extLst>
                  <a:ext uri="{0D108BD9-81ED-4DB2-BD59-A6C34878D82A}">
                    <a16:rowId xmlns:a16="http://schemas.microsoft.com/office/drawing/2014/main" val="3985362565"/>
                  </a:ext>
                </a:extLst>
              </a:tr>
              <a:tr h="870268"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Develop Code to Test the Sort Algorithm Speeds</a:t>
                      </a:r>
                    </a:p>
                  </a:txBody>
                  <a:tcPr marL="117607" marR="117607" marT="58791" marB="58791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SortingActualSpeed.py code</a:t>
                      </a:r>
                    </a:p>
                  </a:txBody>
                  <a:tcPr marL="117607" marR="117607" marT="58791" marB="58791"/>
                </a:tc>
                <a:extLst>
                  <a:ext uri="{0D108BD9-81ED-4DB2-BD59-A6C34878D82A}">
                    <a16:rowId xmlns:a16="http://schemas.microsoft.com/office/drawing/2014/main" val="2013864041"/>
                  </a:ext>
                </a:extLst>
              </a:tr>
              <a:tr h="1223090"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Screenshot to Demonstrate Working Application</a:t>
                      </a:r>
                    </a:p>
                  </a:txBody>
                  <a:tcPr marL="117607" marR="117607" marT="58791" marB="58791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Screenshot of running application showing your name and the current date</a:t>
                      </a:r>
                    </a:p>
                  </a:txBody>
                  <a:tcPr marL="117607" marR="117607" marT="58791" marB="58791"/>
                </a:tc>
                <a:extLst>
                  <a:ext uri="{0D108BD9-81ED-4DB2-BD59-A6C34878D82A}">
                    <a16:rowId xmlns:a16="http://schemas.microsoft.com/office/drawing/2014/main" val="3394422825"/>
                  </a:ext>
                </a:extLst>
              </a:tr>
              <a:tr h="870268"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Excel Table Showing Relevant Speeds</a:t>
                      </a:r>
                    </a:p>
                  </a:txBody>
                  <a:tcPr marL="117607" marR="117607" marT="58791" marB="58791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300"/>
                        <a:t>Table showing amount of time for each sort routine</a:t>
                      </a:r>
                    </a:p>
                  </a:txBody>
                  <a:tcPr marL="117607" marR="117607" marT="58791" marB="58791"/>
                </a:tc>
                <a:extLst>
                  <a:ext uri="{0D108BD9-81ED-4DB2-BD59-A6C34878D82A}">
                    <a16:rowId xmlns:a16="http://schemas.microsoft.com/office/drawing/2014/main" val="2862199421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DDE0-D67D-400B-91E3-189111D449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539752"/>
            <a:ext cx="4349745" cy="1160465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/>
              <a:t>Client.py </a:t>
            </a:r>
            <a:br>
              <a:rPr lang="en-US" sz="4000"/>
            </a:br>
            <a:r>
              <a:rPr lang="en-US" sz="400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4FCE6748-ECC6-446D-A838-3FFF599EE41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070351" cy="4484683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Client.py Python code in the box on the right side. </a:t>
            </a:r>
          </a:p>
          <a:p>
            <a:pPr lvl="0"/>
            <a:r>
              <a:rPr lang="en-US"/>
              <a:t>Include the following attributes and behaviors:</a:t>
            </a:r>
          </a:p>
          <a:p>
            <a:pPr marL="285750" lvl="0" indent="-285750">
              <a:buChar char="•"/>
            </a:pPr>
            <a:r>
              <a:rPr lang="en-US"/>
              <a:t>Attributes</a:t>
            </a:r>
          </a:p>
          <a:p>
            <a:pPr marL="742950" lvl="1" indent="-285750"/>
            <a:r>
              <a:rPr lang="en-US" sz="1400"/>
              <a:t>__client_id</a:t>
            </a:r>
          </a:p>
          <a:p>
            <a:pPr marL="742950" lvl="1" indent="-285750"/>
            <a:r>
              <a:rPr lang="en-US" sz="1400"/>
              <a:t>__first_name</a:t>
            </a:r>
          </a:p>
          <a:p>
            <a:pPr marL="742950" lvl="1" indent="-285750"/>
            <a:r>
              <a:rPr lang="en-US" sz="1400"/>
              <a:t>__last_name</a:t>
            </a:r>
          </a:p>
          <a:p>
            <a:pPr marL="742950" lvl="1" indent="-285750"/>
            <a:r>
              <a:rPr lang="en-US" sz="1400"/>
              <a:t>__phone</a:t>
            </a:r>
          </a:p>
          <a:p>
            <a:pPr marL="742950" lvl="1" indent="-285750"/>
            <a:r>
              <a:rPr lang="en-US" sz="1400"/>
              <a:t>__email</a:t>
            </a:r>
          </a:p>
          <a:p>
            <a:pPr marL="285750" lvl="0" indent="-285750">
              <a:buChar char="•"/>
            </a:pPr>
            <a:r>
              <a:rPr lang="en-US"/>
              <a:t>Behaviors</a:t>
            </a:r>
          </a:p>
          <a:p>
            <a:pPr marL="742950" lvl="1" indent="-285750"/>
            <a:r>
              <a:rPr lang="en-US" sz="1400"/>
              <a:t>__lt__</a:t>
            </a:r>
          </a:p>
          <a:p>
            <a:pPr marL="742950" lvl="1" indent="-285750"/>
            <a:r>
              <a:rPr lang="en-US" sz="1400"/>
              <a:t>__le__</a:t>
            </a:r>
          </a:p>
          <a:p>
            <a:pPr marL="742950" lvl="1" indent="-285750"/>
            <a:r>
              <a:rPr lang="en-US" sz="1400"/>
              <a:t>__eq__</a:t>
            </a:r>
          </a:p>
          <a:p>
            <a:pPr marL="742950" lvl="1" indent="-285750"/>
            <a:r>
              <a:rPr lang="en-US" sz="1400"/>
              <a:t>__str__</a:t>
            </a:r>
          </a:p>
          <a:p>
            <a:pPr marL="285750" lvl="0" indent="-285750">
              <a:buChar char="•"/>
            </a:pPr>
            <a:r>
              <a:rPr lang="en-US"/>
              <a:t>Getters and Setters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CB9BD0-BBE7-4D11-885B-6C7E1FDCC21D}"/>
              </a:ext>
            </a:extLst>
          </p:cNvPr>
          <p:cNvSpPr txBox="1"/>
          <p:nvPr/>
        </p:nvSpPr>
        <p:spPr>
          <a:xfrm>
            <a:off x="5617022" y="374648"/>
            <a:ext cx="6469059" cy="6130923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dirty="0">
                <a:solidFill>
                  <a:srgbClr val="000000"/>
                </a:solidFill>
                <a:latin typeface="Calibri"/>
              </a:rPr>
              <a:t>#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Name Zachariah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Date 1/26/2023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class Client: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=0,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phone="Unknown", email="Unknown"):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phone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self.__email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email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#classes comparing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objests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must implement __eq__ and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 methods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#__lt__ means "less than" and it must return a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#__eq__ means "equals" and it must return a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this_full_name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 " +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other_full_name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+ " " +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this_full_name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&lt;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other_full_name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__le__(self,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this_full_name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 " +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other_full_name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+ " " +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this_full_name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&lt;=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other_full_name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__eq__(self,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==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#__str__() method is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automaticly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called when you print the object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__str__(self):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", " +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041A0-CE1E-45B6-8B14-D4FF0A2A2E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939802"/>
            <a:ext cx="4387848" cy="760415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SortingActualSpeed.py</a:t>
            </a:r>
            <a:br>
              <a:rPr lang="en-US"/>
            </a:br>
            <a:r>
              <a:rPr lang="en-US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21C9CA00-EF77-4311-BBEB-98F1ABE48F5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Python code. Include the following processes:</a:t>
            </a:r>
          </a:p>
          <a:p>
            <a:pPr marL="285750" lvl="0" indent="-285750">
              <a:buChar char="•"/>
            </a:pPr>
            <a:r>
              <a:rPr lang="en-US"/>
              <a:t>Read records into application</a:t>
            </a:r>
          </a:p>
          <a:p>
            <a:pPr marL="285750" lvl="0" indent="-285750">
              <a:buChar char="•"/>
            </a:pPr>
            <a:r>
              <a:rPr lang="en-US"/>
              <a:t>Test the following sorting algorithm speeds:</a:t>
            </a:r>
          </a:p>
          <a:p>
            <a:pPr marL="742950" lvl="1" indent="-285750"/>
            <a:r>
              <a:rPr lang="en-US" sz="1400"/>
              <a:t>Bubble Sort</a:t>
            </a:r>
          </a:p>
          <a:p>
            <a:pPr marL="742950" lvl="1" indent="-285750"/>
            <a:r>
              <a:rPr lang="en-US" sz="1400"/>
              <a:t>Selection Sort</a:t>
            </a:r>
          </a:p>
          <a:p>
            <a:pPr marL="742950" lvl="1" indent="-285750"/>
            <a:r>
              <a:rPr lang="en-US" sz="1400"/>
              <a:t>Insertion Sort</a:t>
            </a:r>
          </a:p>
          <a:p>
            <a:pPr marL="742950" lvl="1" indent="-285750"/>
            <a:r>
              <a:rPr lang="en-US" sz="1400"/>
              <a:t>Shell Sort</a:t>
            </a:r>
          </a:p>
          <a:p>
            <a:pPr marL="742950" lvl="1" indent="-285750"/>
            <a:r>
              <a:rPr lang="en-US" sz="1400"/>
              <a:t>Quicksort</a:t>
            </a:r>
          </a:p>
          <a:p>
            <a:pPr marL="742950" lvl="1" indent="-285750"/>
            <a:r>
              <a:rPr lang="en-US" sz="1400"/>
              <a:t>Merge Sort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687B8FA6-C564-4D98-88CF-1B9D576DD7DC}"/>
              </a:ext>
            </a:extLst>
          </p:cNvPr>
          <p:cNvSpPr txBox="1"/>
          <p:nvPr/>
        </p:nvSpPr>
        <p:spPr>
          <a:xfrm>
            <a:off x="5306126" y="18544"/>
            <a:ext cx="6469059" cy="6839456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2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Code:#Name: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Zacharaiah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1/26/2023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MergeSort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MergeSort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Client import Client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name and date then output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print("Name:", "Zachariah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'ClientData100000.csv'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clients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read the records from the ClientData.csv file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split the line based on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 #convert to int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phone = s[3]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email = s[4]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#create a client object using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phone, email)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#add client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clients.append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many clients do we have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#Scenario: Sorting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Sorting" + str(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+ " Records"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sort records?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#call static method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MergeSort.sort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sort {0} records: {1:.6f}".format(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361D0E-0B35-42DA-8779-9780B96F5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ECC08E-F4F5-429A-B70B-B378AC0B0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514"/>
            <a:ext cx="4767943" cy="6843486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3FE7BD-8002-4311-8337-FD46EF87C6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75707" y="871442"/>
            <a:ext cx="3016529" cy="51151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 sz="2800" kern="1200" dirty="0">
                <a:solidFill>
                  <a:schemeClr val="bg1">
                    <a:alpha val="60000"/>
                  </a:schemeClr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2800" kern="1200" dirty="0">
                <a:solidFill>
                  <a:schemeClr val="bg1">
                    <a:alpha val="6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chemeClr val="bg1">
                    <a:alpha val="60000"/>
                  </a:schemeClr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AA882A-A012-CA75-DF77-076E371F4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234" y="1965686"/>
            <a:ext cx="5673320" cy="1860993"/>
          </a:xfrm>
          <a:prstGeom prst="rect">
            <a:avLst/>
          </a:prstGeom>
        </p:spPr>
      </p:pic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A841D14D-70DE-4582-AEE0-FF27252C4C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66851" y="4197163"/>
            <a:ext cx="3920836" cy="1903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indent="-22860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This is a screenshot of the previous slides code.</a:t>
            </a:r>
          </a:p>
          <a:p>
            <a:pPr lvl="0" indent="-228600" algn="ctr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CC51A5-B10F-4875-8F21-4D793D9AC8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7155" y="1578759"/>
            <a:ext cx="2517775" cy="96740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 algn="ctr"/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Goals</a:t>
            </a:r>
            <a:b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7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0B7591-E174-45D9-AAD8-79C1422AA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160" y="1498600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E7383E2A-B816-4E3B-B3E5-FE96002BA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6284B916-CB4D-43C2-A9BD-F5C2F9FA27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93F88E75-63BE-4838-84A5-C45F377ECE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359003A-C3CD-4E9D-A057-5F79D7288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434D2648-A050-4B2F-B866-6F9AC8F0C0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7C7806EE-99C0-43D0-B14B-CC29145800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14177179-E495-4A89-9FAE-21DA359A5A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49162"/>
              </p:ext>
            </p:extLst>
          </p:nvPr>
        </p:nvGraphicFramePr>
        <p:xfrm>
          <a:off x="827158" y="1498599"/>
          <a:ext cx="5260975" cy="329693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82473">
                  <a:extLst>
                    <a:ext uri="{9D8B030D-6E8A-4147-A177-3AD203B41FA5}">
                      <a16:colId xmlns:a16="http://schemas.microsoft.com/office/drawing/2014/main" val="1995574399"/>
                    </a:ext>
                  </a:extLst>
                </a:gridCol>
                <a:gridCol w="2778502">
                  <a:extLst>
                    <a:ext uri="{9D8B030D-6E8A-4147-A177-3AD203B41FA5}">
                      <a16:colId xmlns:a16="http://schemas.microsoft.com/office/drawing/2014/main" val="468724401"/>
                    </a:ext>
                  </a:extLst>
                </a:gridCol>
              </a:tblGrid>
              <a:tr h="312694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Activity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Requirement(s)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3492906290"/>
                  </a:ext>
                </a:extLst>
              </a:tr>
              <a:tr h="718629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Develop Code to Test Algorithm’s Real-World Speed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TimeProcess.py Code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3356520079"/>
                  </a:ext>
                </a:extLst>
              </a:tr>
              <a:tr h="515661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Develop Code to Use Objects with the ArrayList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Client.py Code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1577139348"/>
                  </a:ext>
                </a:extLst>
              </a:tr>
              <a:tr h="515661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Develop Code to Test Algorithm Speed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ArrayListActualSpeed.py code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2070998317"/>
                  </a:ext>
                </a:extLst>
              </a:tr>
              <a:tr h="718629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Screenshot to Demonstrate Working Application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dirty="0"/>
                        <a:t>Screenshot of running application showing your name and the current date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2654488224"/>
                  </a:ext>
                </a:extLst>
              </a:tr>
              <a:tr h="515661">
                <a:tc>
                  <a:txBody>
                    <a:bodyPr/>
                    <a:lstStyle/>
                    <a:p>
                      <a:pPr lvl="0"/>
                      <a:r>
                        <a:rPr lang="en-US" sz="1200"/>
                        <a:t>Excel Table Showing Relevant Speeds</a:t>
                      </a:r>
                    </a:p>
                  </a:txBody>
                  <a:tcPr marL="62074" marR="62074" marT="31030" marB="3103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dirty="0"/>
                        <a:t>Table showing amount of time for each process</a:t>
                      </a:r>
                    </a:p>
                  </a:txBody>
                  <a:tcPr marL="62074" marR="62074" marT="31030" marB="31030"/>
                </a:tc>
                <a:extLst>
                  <a:ext uri="{0D108BD9-81ED-4DB2-BD59-A6C34878D82A}">
                    <a16:rowId xmlns:a16="http://schemas.microsoft.com/office/drawing/2014/main" val="29996411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B0DF90E-6BAD-4E82-8FDF-717C9A357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78394-04BA-4814-89E2-EBAF709200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Goals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6DF3D2E2-7D66-4A12-9841-FAC4AF5BB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423599"/>
              </p:ext>
            </p:extLst>
          </p:nvPr>
        </p:nvGraphicFramePr>
        <p:xfrm>
          <a:off x="1072599" y="2022475"/>
          <a:ext cx="10046802" cy="4154490"/>
        </p:xfrm>
        <a:graphic>
          <a:graphicData uri="http://schemas.openxmlformats.org/drawingml/2006/table">
            <a:tbl>
              <a:tblPr firstRow="1" bandRow="1">
                <a:noFill/>
                <a:effectLst/>
                <a:tableStyleId>{5C22544A-7EE6-4342-B048-85BDC9FD1C3A}</a:tableStyleId>
              </a:tblPr>
              <a:tblGrid>
                <a:gridCol w="5057343">
                  <a:extLst>
                    <a:ext uri="{9D8B030D-6E8A-4147-A177-3AD203B41FA5}">
                      <a16:colId xmlns:a16="http://schemas.microsoft.com/office/drawing/2014/main" val="769787512"/>
                    </a:ext>
                  </a:extLst>
                </a:gridCol>
                <a:gridCol w="4989459">
                  <a:extLst>
                    <a:ext uri="{9D8B030D-6E8A-4147-A177-3AD203B41FA5}">
                      <a16:colId xmlns:a16="http://schemas.microsoft.com/office/drawing/2014/main" val="2198634189"/>
                    </a:ext>
                  </a:extLst>
                </a:gridCol>
              </a:tblGrid>
              <a:tr h="613670">
                <a:tc>
                  <a:txBody>
                    <a:bodyPr/>
                    <a:lstStyle/>
                    <a:p>
                      <a:pPr lvl="0"/>
                      <a:r>
                        <a:rPr lang="en-US" sz="1800" b="1" cap="none" spc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 marL="0" marR="81461" marT="32584" marB="24438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cap="none" spc="0">
                          <a:solidFill>
                            <a:schemeClr val="tx1"/>
                          </a:solidFill>
                        </a:rPr>
                        <a:t>Requirement(s)</a:t>
                      </a:r>
                    </a:p>
                  </a:txBody>
                  <a:tcPr marL="0" marR="81461" marT="32584" marB="24438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577680"/>
                  </a:ext>
                </a:extLst>
              </a:tr>
              <a:tr h="885205"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Develop Code to Use Objects with the Sort Routines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Client.py Code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78583"/>
                  </a:ext>
                </a:extLst>
              </a:tr>
              <a:tr h="885205"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Develop Code to Test the Searching Algorithm Speeds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SearchingActualSpeed.py code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66684"/>
                  </a:ext>
                </a:extLst>
              </a:tr>
              <a:tr h="885205"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Screenshot to Demonstrate Working Application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Screenshot of running application showing your name and the current date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30507"/>
                  </a:ext>
                </a:extLst>
              </a:tr>
              <a:tr h="885205"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Excel Table Showing Relevant Speeds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Table showing amount of time for each search routine</a:t>
                      </a:r>
                    </a:p>
                  </a:txBody>
                  <a:tcPr marL="0" marR="81461" marT="32584" marB="24438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550142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239F-0954-4BA0-A4E4-57AFACEAF5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539752"/>
            <a:ext cx="4349745" cy="1160465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/>
              <a:t>Client.py </a:t>
            </a:r>
            <a:br>
              <a:rPr lang="en-US" sz="4000"/>
            </a:br>
            <a:r>
              <a:rPr lang="en-US" sz="400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FD5304D0-C522-4F05-A622-74DADC4100B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070351" cy="4484683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Client.py Python code in the box on the right side. </a:t>
            </a:r>
          </a:p>
          <a:p>
            <a:pPr lvl="0"/>
            <a:r>
              <a:rPr lang="en-US"/>
              <a:t>Include the following attributes and behaviors:</a:t>
            </a:r>
          </a:p>
          <a:p>
            <a:pPr marL="285750" lvl="0" indent="-285750">
              <a:buChar char="•"/>
            </a:pPr>
            <a:r>
              <a:rPr lang="en-US"/>
              <a:t>Attributes</a:t>
            </a:r>
          </a:p>
          <a:p>
            <a:pPr marL="742950" lvl="1" indent="-285750"/>
            <a:r>
              <a:rPr lang="en-US" sz="1400"/>
              <a:t>__client_id</a:t>
            </a:r>
          </a:p>
          <a:p>
            <a:pPr marL="742950" lvl="1" indent="-285750"/>
            <a:r>
              <a:rPr lang="en-US" sz="1400"/>
              <a:t>__first_name</a:t>
            </a:r>
          </a:p>
          <a:p>
            <a:pPr marL="742950" lvl="1" indent="-285750"/>
            <a:r>
              <a:rPr lang="en-US" sz="1400"/>
              <a:t>__last_name</a:t>
            </a:r>
          </a:p>
          <a:p>
            <a:pPr marL="742950" lvl="1" indent="-285750"/>
            <a:r>
              <a:rPr lang="en-US" sz="1400"/>
              <a:t>__phone</a:t>
            </a:r>
          </a:p>
          <a:p>
            <a:pPr marL="742950" lvl="1" indent="-285750"/>
            <a:r>
              <a:rPr lang="en-US" sz="1400"/>
              <a:t>__email</a:t>
            </a:r>
          </a:p>
          <a:p>
            <a:pPr marL="285750" lvl="0" indent="-285750">
              <a:buChar char="•"/>
            </a:pPr>
            <a:r>
              <a:rPr lang="en-US"/>
              <a:t>Behaviors</a:t>
            </a:r>
          </a:p>
          <a:p>
            <a:pPr marL="742950" lvl="1" indent="-285750"/>
            <a:r>
              <a:rPr lang="en-US" sz="1400"/>
              <a:t>__lt__</a:t>
            </a:r>
          </a:p>
          <a:p>
            <a:pPr marL="742950" lvl="1" indent="-285750"/>
            <a:r>
              <a:rPr lang="en-US" sz="1400"/>
              <a:t>__eq__</a:t>
            </a:r>
          </a:p>
          <a:p>
            <a:pPr marL="742950" lvl="1" indent="-285750"/>
            <a:r>
              <a:rPr lang="en-US" sz="1400"/>
              <a:t>__str__</a:t>
            </a:r>
          </a:p>
          <a:p>
            <a:pPr marL="285750" lvl="0" indent="-285750">
              <a:buChar char="•"/>
            </a:pPr>
            <a:r>
              <a:rPr lang="en-US"/>
              <a:t>Getters and Setters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2D9733-238D-4586-8FCA-01A50C8BACC2}"/>
              </a:ext>
            </a:extLst>
          </p:cNvPr>
          <p:cNvSpPr txBox="1"/>
          <p:nvPr/>
        </p:nvSpPr>
        <p:spPr>
          <a:xfrm>
            <a:off x="5149855" y="27688"/>
            <a:ext cx="6883649" cy="6729728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2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 Name Zachariah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Date 2/4/2023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class Client: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=0,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phone="Unknown", email="Unknown"):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phone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self.__email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email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#classes comparing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objests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must implement __eq__ and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 methods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#__lt__ means "less than" and it must return a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#__eq__ means "equals" and it must return a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&lt;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__le__(self,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&lt;=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__eq__(self,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== other.__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#__str__() method is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automaticly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called when you print the object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__str__(self):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str(self.__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+ "," +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", " +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 getters and setters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self.phone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phone):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self.__phone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phone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get_email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self.email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set_email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email):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self.__email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email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05B40-C78B-429A-8730-849B17583D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939802"/>
            <a:ext cx="4387848" cy="760415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SearchingActualSpeed.py</a:t>
            </a:r>
            <a:br>
              <a:rPr lang="en-US"/>
            </a:br>
            <a:r>
              <a:rPr lang="en-US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D5A1FC95-5FFD-469C-A0E7-76CA1BD46B9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Python code. Include the following processes:</a:t>
            </a:r>
          </a:p>
          <a:p>
            <a:pPr marL="285750" lvl="0" indent="-285750">
              <a:buChar char="•"/>
            </a:pPr>
            <a:r>
              <a:rPr lang="en-US"/>
              <a:t>Read records into application</a:t>
            </a:r>
          </a:p>
          <a:p>
            <a:pPr marL="285750" lvl="0" indent="-285750">
              <a:buChar char="•"/>
            </a:pPr>
            <a:r>
              <a:rPr lang="en-US"/>
              <a:t>Test the following searching algorithm speeds:</a:t>
            </a:r>
          </a:p>
          <a:p>
            <a:pPr marL="742950" lvl="1" indent="-285750"/>
            <a:r>
              <a:rPr lang="en-US" sz="1400"/>
              <a:t>Linear Search</a:t>
            </a:r>
          </a:p>
          <a:p>
            <a:pPr marL="742950" lvl="1" indent="-285750"/>
            <a:r>
              <a:rPr lang="en-US" sz="1400"/>
              <a:t>Binary Search</a:t>
            </a:r>
          </a:p>
          <a:p>
            <a:pPr marL="285750" lvl="0" indent="-285750">
              <a:buChar char="•"/>
            </a:pPr>
            <a:r>
              <a:rPr lang="en-US"/>
              <a:t> Test these two algorithms against different size datasets</a:t>
            </a:r>
          </a:p>
          <a:p>
            <a:pPr marL="742950" lvl="1" indent="-285750"/>
            <a:r>
              <a:rPr lang="en-US" sz="1400"/>
              <a:t>100 records</a:t>
            </a:r>
          </a:p>
          <a:p>
            <a:pPr marL="742950" lvl="1" indent="-285750"/>
            <a:r>
              <a:rPr lang="en-US" sz="1400"/>
              <a:t>1,000 records</a:t>
            </a:r>
          </a:p>
          <a:p>
            <a:pPr marL="742950" lvl="1" indent="-285750"/>
            <a:r>
              <a:rPr lang="en-US" sz="1400"/>
              <a:t>10,000 records</a:t>
            </a:r>
          </a:p>
          <a:p>
            <a:pPr marL="742950" lvl="1" indent="-285750"/>
            <a:r>
              <a:rPr lang="en-US" sz="1400"/>
              <a:t>100,000 records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9BE37C7F-5754-4AFB-9741-C435879A8B59}"/>
              </a:ext>
            </a:extLst>
          </p:cNvPr>
          <p:cNvSpPr txBox="1"/>
          <p:nvPr/>
        </p:nvSpPr>
        <p:spPr>
          <a:xfrm>
            <a:off x="5467352" y="0"/>
            <a:ext cx="6469059" cy="6729984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2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Code:#Name: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Zacharaiah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2/4/2023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LinearSearch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LinearSearch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Quicksort import Quicksort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Client import Client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random               #used to generate random numbers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sys                  #Exit early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name and date then output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print("Name:", "Zachariah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#input_file_name = 'ClientData10000.csv'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'ClientData100000.csv'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clients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read the records from the ClientData.csv file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split the line based on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 #convert to int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phone = s[3]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email = s[4]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#create a client object using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phone, email)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#add client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clients.append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many clients do we have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#Scenario: Search for 100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Searchig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Through" + str(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+ " Records"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Must sort the data to do binary search.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Quicksort.sort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#start and end record numbers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start_record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end_record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start_record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sort records?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do a linear search?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start_record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end_record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result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if result is None: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"was not found.")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else: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print(result)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linear search for 1000 random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4ED88-283B-42F3-BBFA-DD69C75C41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54CF177C-C591-4953-8E91-9BE451D075E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04672" y="2121763"/>
            <a:ext cx="5157216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000" dirty="0"/>
              <a:t>This is a screenshot of the previous slides code.</a:t>
            </a: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B193C5-8388-1A4A-1C18-237956943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642" y="1556971"/>
            <a:ext cx="4736963" cy="35886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4E65F23-789E-4CB9-B34F-46A85E25D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CA207F7-3B67-4EA2-8EC5-1260B55A07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D4CC450-51C3-4A41-B2B1-68A15D57C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62506D-F8E8-4C55-B160-D4FE89850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6004793-0083-43B9-81A2-20F71D2C7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3D192AA-AFCB-470F-B66A-18815C352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079B0CF-0B4C-42A9-9769-3AC0A34FA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71BB9D-F3CA-458A-8E5B-FBD3841106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936" y="630936"/>
            <a:ext cx="5260992" cy="209675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Table of Searching Speeds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37E533D8-108D-4ED8-9B49-EC8087970C4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095996" y="630936"/>
            <a:ext cx="5064191" cy="2096769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A table showing the time that it takes for the following searching algorithms using different data sizes: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Linear Search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Binary Search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9150AC1-5678-D783-B7BC-B2112D49D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3025549"/>
            <a:ext cx="10843065" cy="2985970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4043ADFC-DC2E-40D2-954D-4A13B908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5716" y="3029889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75E7D3-10F5-4E53-902F-9E79C98C2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DC51AAB-5A3B-4730-B8AC-46C96AC0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A6F2D9-1476-4E35-988D-D4CCB15C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E17F678-D5C6-49BF-933D-1E65F69B3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91FCB-058C-47E9-A36C-6DED482F8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338328"/>
            <a:ext cx="3877056" cy="22494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Goals</a:t>
            </a:r>
            <a:b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5F517EF-7E8C-4740-B68F-280336733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932010"/>
              </p:ext>
            </p:extLst>
          </p:nvPr>
        </p:nvGraphicFramePr>
        <p:xfrm>
          <a:off x="5848350" y="1933225"/>
          <a:ext cx="5890683" cy="31447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21319">
                  <a:extLst>
                    <a:ext uri="{9D8B030D-6E8A-4147-A177-3AD203B41FA5}">
                      <a16:colId xmlns:a16="http://schemas.microsoft.com/office/drawing/2014/main" val="2822447638"/>
                    </a:ext>
                  </a:extLst>
                </a:gridCol>
                <a:gridCol w="3122988">
                  <a:extLst>
                    <a:ext uri="{9D8B030D-6E8A-4147-A177-3AD203B41FA5}">
                      <a16:colId xmlns:a16="http://schemas.microsoft.com/office/drawing/2014/main" val="251506801"/>
                    </a:ext>
                  </a:extLst>
                </a:gridCol>
                <a:gridCol w="846376">
                  <a:extLst>
                    <a:ext uri="{9D8B030D-6E8A-4147-A177-3AD203B41FA5}">
                      <a16:colId xmlns:a16="http://schemas.microsoft.com/office/drawing/2014/main" val="4274507646"/>
                    </a:ext>
                  </a:extLst>
                </a:gridCol>
              </a:tblGrid>
              <a:tr h="358466"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Activity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Requirement(s)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Points</a:t>
                      </a:r>
                    </a:p>
                  </a:txBody>
                  <a:tcPr marL="81469" marR="81469" marT="40735" marB="40735"/>
                </a:tc>
                <a:extLst>
                  <a:ext uri="{0D108BD9-81ED-4DB2-BD59-A6C34878D82A}">
                    <a16:rowId xmlns:a16="http://schemas.microsoft.com/office/drawing/2014/main" val="735169908"/>
                  </a:ext>
                </a:extLst>
              </a:tr>
              <a:tr h="847282"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Develop Code to Test Algorithm Speed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BinarySearchTreeActualSpeed.py Code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20</a:t>
                      </a:r>
                    </a:p>
                  </a:txBody>
                  <a:tcPr marL="81469" marR="81469" marT="40735" marB="40735"/>
                </a:tc>
                <a:extLst>
                  <a:ext uri="{0D108BD9-81ED-4DB2-BD59-A6C34878D82A}">
                    <a16:rowId xmlns:a16="http://schemas.microsoft.com/office/drawing/2014/main" val="394378179"/>
                  </a:ext>
                </a:extLst>
              </a:tr>
              <a:tr h="109169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/>
                        <a:t>Screenshot to Demonstrate Working Application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/>
                        <a:t>Screenshot of running application showing your name and the current date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20</a:t>
                      </a:r>
                    </a:p>
                  </a:txBody>
                  <a:tcPr marL="81469" marR="81469" marT="40735" marB="40735"/>
                </a:tc>
                <a:extLst>
                  <a:ext uri="{0D108BD9-81ED-4DB2-BD59-A6C34878D82A}">
                    <a16:rowId xmlns:a16="http://schemas.microsoft.com/office/drawing/2014/main" val="2078217805"/>
                  </a:ext>
                </a:extLst>
              </a:tr>
              <a:tr h="847282"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Excel Table Showing Relevant Speeds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Table Showing Speeds</a:t>
                      </a:r>
                    </a:p>
                  </a:txBody>
                  <a:tcPr marL="81469" marR="81469" marT="40735" marB="40735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/>
                        <a:t>10</a:t>
                      </a:r>
                    </a:p>
                  </a:txBody>
                  <a:tcPr marL="81469" marR="81469" marT="40735" marB="40735"/>
                </a:tc>
                <a:extLst>
                  <a:ext uri="{0D108BD9-81ED-4DB2-BD59-A6C34878D82A}">
                    <a16:rowId xmlns:a16="http://schemas.microsoft.com/office/drawing/2014/main" val="1630524300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2FB4-11A8-4649-97F1-C0F1923089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2052" y="793498"/>
            <a:ext cx="4849813" cy="760415"/>
          </a:xfrm>
        </p:spPr>
        <p:txBody>
          <a:bodyPr/>
          <a:lstStyle/>
          <a:p>
            <a:pPr lvl="0"/>
            <a:r>
              <a:rPr lang="en-US" sz="2400" dirty="0"/>
              <a:t>BinarySearchTreeActualSpeed.py</a:t>
            </a:r>
            <a:br>
              <a:rPr lang="en-US" sz="2400" dirty="0"/>
            </a:br>
            <a:r>
              <a:rPr lang="en-US" sz="2400" dirty="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40B3378D-3CAF-4A75-AEB4-0743BFF861E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2052" y="1892872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Paste your Python code. Include the following processes:</a:t>
            </a:r>
          </a:p>
          <a:p>
            <a:pPr marL="285750" lvl="0" indent="-285750">
              <a:buChar char="•"/>
            </a:pPr>
            <a:r>
              <a:rPr lang="en-US" dirty="0"/>
              <a:t>Read records into application</a:t>
            </a:r>
          </a:p>
          <a:p>
            <a:pPr marL="285750" lvl="0" indent="-285750">
              <a:buChar char="•"/>
            </a:pPr>
            <a:r>
              <a:rPr lang="en-US" dirty="0"/>
              <a:t>Test the following process speeds:</a:t>
            </a:r>
          </a:p>
          <a:p>
            <a:pPr marL="742950" lvl="1" indent="-285750"/>
            <a:r>
              <a:rPr lang="en-US" sz="1400" dirty="0"/>
              <a:t>Add records to beginning of data structure</a:t>
            </a:r>
          </a:p>
          <a:p>
            <a:pPr marL="742950" lvl="1" indent="-285750"/>
            <a:r>
              <a:rPr lang="en-US" sz="1400" dirty="0"/>
              <a:t>Add records to end of data structure</a:t>
            </a:r>
          </a:p>
          <a:p>
            <a:pPr marL="742950" lvl="1" indent="-285750"/>
            <a:r>
              <a:rPr lang="en-US" sz="1400" dirty="0"/>
              <a:t>Add records to middle of data structure</a:t>
            </a:r>
          </a:p>
          <a:p>
            <a:pPr marL="742950" lvl="1" indent="-285750"/>
            <a:r>
              <a:rPr lang="en-US" sz="1400" dirty="0"/>
              <a:t>Retrieve records from beginning of data structure</a:t>
            </a:r>
          </a:p>
          <a:p>
            <a:pPr marL="742950" lvl="1" indent="-285750"/>
            <a:r>
              <a:rPr lang="en-US" sz="1400" dirty="0"/>
              <a:t>Retrieve records from end of data structure</a:t>
            </a:r>
          </a:p>
          <a:p>
            <a:pPr marL="742950" lvl="1" indent="-285750"/>
            <a:r>
              <a:rPr lang="en-US" sz="1400" dirty="0"/>
              <a:t>Retrieve records from middle of data structure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AE59CC38-60F6-4A4A-9911-4FCE2FA1C40C}"/>
              </a:ext>
            </a:extLst>
          </p:cNvPr>
          <p:cNvSpPr txBox="1"/>
          <p:nvPr/>
        </p:nvSpPr>
        <p:spPr>
          <a:xfrm>
            <a:off x="4565906" y="0"/>
            <a:ext cx="7626094" cy="6858000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3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Code:#Name: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Zacharaiah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2/12/2023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BinarySearchTree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BinarySearchTree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Client import Client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random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sys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name and date then output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print("Name:", "Zachariah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clients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read the records from the ClientData.csv file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"ClientData.csv"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split the line based on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 #convert to int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phone = s[3]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email = s[4]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#create a client object using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phone, email)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#add client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clients.append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many clients do we have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reate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the Binary Search Tree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BinarySearchTree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 1: Printer or Call Queue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1: Printer or Call Queue"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my_bst.insert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remove the smallest records of the Tree?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my_bst.remove_minimum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remove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 2: Customer Service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2: Customer Service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clients to the LinkedList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my_bst.insert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randomly display 1000 records?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display 1000 random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#Senario 3: Call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3: Call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my_bst.insert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+=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add more records to the BST?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my_bst.insert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+=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Display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#Remove 1000 random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my_bst.remove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time .time()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 records,")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print("display 1000 records,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print("and remove 1000 remove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2F17C1-093F-4D7E-9258-59A654A0A0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8D1D9C13-97EF-47D8-AF09-6B72F35BCD8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8200" y="3146400"/>
            <a:ext cx="4391025" cy="245430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>
                    <a:alpha val="80000"/>
                  </a:schemeClr>
                </a:solidFill>
              </a:rPr>
              <a:t>This is a screenshot of the previous slides code</a:t>
            </a: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>
                  <a:alpha val="80000"/>
                </a:schemeClr>
              </a:solidFill>
            </a:endParaRP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DEDD9D-0BF8-3BDE-EDB3-A611DCE56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047118"/>
            <a:ext cx="5260976" cy="272473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43746-AE84-4C59-BB62-ADD6819C6D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Table of Speeds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3D5DAC9B-B76A-4BBC-A246-7E9B4823A60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93610" y="2121763"/>
            <a:ext cx="3822192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Update the table from last week that shows the times for the ArrayList and LinkedList. Add a new column and show the times for the BinarySearchTree for comparison.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Printer Queue or Call Queue or Service Queue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Add many records to end of data structure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Pull all records off front of data structure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Customer Service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Display random records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Call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Add some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Display random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Remove some records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FBB639-1BCA-E4D9-BC71-846082530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1524001"/>
            <a:ext cx="6596652" cy="40551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093518B0-5490-473D-BEAF-DCEF5B407834}"/>
              </a:ext>
            </a:extLst>
          </p:cNvPr>
          <p:cNvSpPr txBox="1"/>
          <p:nvPr/>
        </p:nvSpPr>
        <p:spPr>
          <a:xfrm>
            <a:off x="3582988" y="1825625"/>
            <a:ext cx="7770813" cy="4351338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Code:#Name: Zachariah Swanson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#Date:  1/14/2023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import time    # use time library to time the code executions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 get current time before the process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start_time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= 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time.time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 run the process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for 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i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   print( "Hello Everyone!" )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 get current time after the process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end_time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= 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time.time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 subtract start time from end time to get time used by process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total_time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= 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end_time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- 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start_time</a:t>
            </a: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100" b="0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# Show the result.  Note: .6f means “show six decimal places”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print("\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nSeconds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run 1000 times: {:.6f}".format(</a:t>
            </a:r>
            <a:r>
              <a:rPr lang="en-US" sz="1100" b="0" i="0" u="none" strike="noStrike" kern="1200" cap="none" spc="0" baseline="0" dirty="0" err="1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total_time</a:t>
            </a:r>
            <a:r>
              <a:rPr lang="en-US" sz="1100" b="0" i="0" u="none" strike="noStrike" kern="1200" cap="none" spc="0" baseline="0" dirty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))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422D2-535F-4E46-9F50-0393322744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TimeProcess.py </a:t>
            </a:r>
            <a:b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72FC4489-4FD2-4277-8AA4-307A4350D16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8200" y="1825625"/>
            <a:ext cx="2673350" cy="4351338"/>
          </a:xfrm>
        </p:spPr>
        <p:txBody>
          <a:bodyPr wrap="square" anchor="t">
            <a:normAutofit/>
          </a:bodyPr>
          <a:lstStyle/>
          <a:p>
            <a:pPr lvl="0"/>
            <a:r>
              <a:rPr lang="en-US" sz="2000" dirty="0"/>
              <a:t>TimeProcess.py Python code. </a:t>
            </a:r>
          </a:p>
          <a:p>
            <a:pPr lvl="0"/>
            <a:r>
              <a:rPr lang="en-US" sz="2000" dirty="0"/>
              <a:t>Includes the following processes:</a:t>
            </a:r>
          </a:p>
          <a:p>
            <a:pPr marL="285750" lvl="0" indent="-285750">
              <a:buChar char="•"/>
            </a:pPr>
            <a:r>
              <a:rPr lang="en-US" sz="2000" dirty="0"/>
              <a:t>Test the following process speed:</a:t>
            </a:r>
          </a:p>
          <a:p>
            <a:pPr marL="742950" lvl="1" indent="-285750"/>
            <a:r>
              <a:rPr lang="en-US" sz="2000" dirty="0"/>
              <a:t>Display “Hello Everyone” one thousand times</a:t>
            </a:r>
          </a:p>
          <a:p>
            <a:pPr lvl="0"/>
            <a:r>
              <a:rPr lang="en-US" sz="2000" dirty="0"/>
              <a:t>Seconds run 1000 times: 0.066822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3297-0A5C-4F85-92DA-AD8441F7F4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4" y="539752"/>
            <a:ext cx="4349745" cy="1160465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/>
              <a:t>Client.py </a:t>
            </a:r>
            <a:br>
              <a:rPr lang="en-US" sz="4000"/>
            </a:br>
            <a:r>
              <a:rPr lang="en-US" sz="400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FC8ADCB3-6633-473F-836D-A7531FA0508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9504" y="2020888"/>
            <a:ext cx="4070351" cy="4484683"/>
          </a:xfrm>
        </p:spPr>
        <p:txBody>
          <a:bodyPr>
            <a:normAutofit/>
          </a:bodyPr>
          <a:lstStyle/>
          <a:p>
            <a:pPr lvl="0"/>
            <a:r>
              <a:rPr lang="en-US"/>
              <a:t>Paste your Client.py Python code in the box on the right side. </a:t>
            </a:r>
          </a:p>
          <a:p>
            <a:pPr lvl="0"/>
            <a:r>
              <a:rPr lang="en-US"/>
              <a:t>Include the following attributes and behaviors:</a:t>
            </a:r>
          </a:p>
          <a:p>
            <a:pPr marL="285750" lvl="0" indent="-285750">
              <a:buChar char="•"/>
            </a:pPr>
            <a:r>
              <a:rPr lang="en-US"/>
              <a:t>Attributes</a:t>
            </a:r>
          </a:p>
          <a:p>
            <a:pPr marL="742950" lvl="1" indent="-285750"/>
            <a:r>
              <a:rPr lang="en-US" sz="1400"/>
              <a:t>__client_id</a:t>
            </a:r>
          </a:p>
          <a:p>
            <a:pPr marL="742950" lvl="1" indent="-285750"/>
            <a:r>
              <a:rPr lang="en-US" sz="1400"/>
              <a:t>__first_name</a:t>
            </a:r>
          </a:p>
          <a:p>
            <a:pPr marL="742950" lvl="1" indent="-285750"/>
            <a:r>
              <a:rPr lang="en-US" sz="1400"/>
              <a:t>__last_name</a:t>
            </a:r>
          </a:p>
          <a:p>
            <a:pPr marL="742950" lvl="1" indent="-285750"/>
            <a:r>
              <a:rPr lang="en-US" sz="1400"/>
              <a:t>__phone</a:t>
            </a:r>
          </a:p>
          <a:p>
            <a:pPr marL="742950" lvl="1" indent="-285750"/>
            <a:r>
              <a:rPr lang="en-US" sz="1400"/>
              <a:t>__email</a:t>
            </a:r>
          </a:p>
          <a:p>
            <a:pPr marL="285750" lvl="0" indent="-285750">
              <a:buChar char="•"/>
            </a:pPr>
            <a:r>
              <a:rPr lang="en-US"/>
              <a:t>Behaviors</a:t>
            </a:r>
          </a:p>
          <a:p>
            <a:pPr marL="742950" lvl="1" indent="-285750"/>
            <a:r>
              <a:rPr lang="en-US" sz="1400"/>
              <a:t>__eq__</a:t>
            </a:r>
          </a:p>
          <a:p>
            <a:pPr marL="742950" lvl="1" indent="-285750"/>
            <a:r>
              <a:rPr lang="en-US" sz="1400"/>
              <a:t>__str__</a:t>
            </a:r>
          </a:p>
          <a:p>
            <a:pPr marL="285750" lvl="0" indent="-285750">
              <a:buChar char="•"/>
            </a:pPr>
            <a:r>
              <a:rPr lang="en-US"/>
              <a:t>Getters and Setters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DC8358-45CA-4B47-A030-50046BF052B0}"/>
              </a:ext>
            </a:extLst>
          </p:cNvPr>
          <p:cNvSpPr txBox="1"/>
          <p:nvPr/>
        </p:nvSpPr>
        <p:spPr>
          <a:xfrm>
            <a:off x="5149855" y="59182"/>
            <a:ext cx="6433622" cy="6798818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 Name Zachariah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Date 1/14/2023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class Client: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init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=0,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="Unknown", phone="Unknown", email="Unknown"):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self.__phone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phone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self.__email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email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#classes comparing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objests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must implement __eq__ and 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 methods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#__lt__ means "less than" and it must return a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#__eq__ means "equals" and it must return a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bollean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&lt; other.__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__eq__(self, other):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== other.__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#__str__() method is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automaticly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called when you print the object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__str__(self):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str(self.__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+ ", " +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", " +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# getters and setters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first_name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self.__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last_name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get_phone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self.phone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set_phone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phone):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self.__phone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phone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get_email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return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self.email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set_email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(self, email):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self.__email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email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65407-2D59-40C9-B7EA-B2A601BEC2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586916"/>
            <a:ext cx="4387848" cy="760415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ArrayListActualSpeed.py</a:t>
            </a:r>
            <a:br>
              <a:rPr lang="en-US" dirty="0"/>
            </a:br>
            <a:r>
              <a:rPr lang="en-US" dirty="0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D53052BD-BB0C-4C0B-8B8B-1244AECA731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8495" y="2696137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Includes the following processes:</a:t>
            </a:r>
          </a:p>
          <a:p>
            <a:pPr marL="285750" lvl="0" indent="-285750">
              <a:buChar char="•"/>
            </a:pPr>
            <a:r>
              <a:rPr lang="en-US" dirty="0"/>
              <a:t>Read records into application</a:t>
            </a:r>
          </a:p>
          <a:p>
            <a:pPr marL="285750" lvl="0" indent="-285750">
              <a:buChar char="•"/>
            </a:pPr>
            <a:r>
              <a:rPr lang="en-US" dirty="0"/>
              <a:t>Test the following process speeds:</a:t>
            </a:r>
          </a:p>
          <a:p>
            <a:pPr marL="742950" lvl="1" indent="-285750"/>
            <a:r>
              <a:rPr lang="en-US" sz="1400" dirty="0"/>
              <a:t>Add records to beginning of data structure</a:t>
            </a:r>
          </a:p>
          <a:p>
            <a:pPr marL="742950" lvl="1" indent="-285750"/>
            <a:r>
              <a:rPr lang="en-US" sz="1400" dirty="0"/>
              <a:t>Add records to end of data structure</a:t>
            </a:r>
          </a:p>
          <a:p>
            <a:pPr marL="742950" lvl="1" indent="-285750"/>
            <a:r>
              <a:rPr lang="en-US" sz="1400" dirty="0"/>
              <a:t>Add records to middle of data structure</a:t>
            </a:r>
          </a:p>
          <a:p>
            <a:pPr marL="742950" lvl="1" indent="-285750"/>
            <a:r>
              <a:rPr lang="en-US" sz="1400" dirty="0"/>
              <a:t>Retrieve records from beginning of data structure</a:t>
            </a:r>
          </a:p>
          <a:p>
            <a:pPr marL="742950" lvl="1" indent="-285750"/>
            <a:r>
              <a:rPr lang="en-US" sz="1400" dirty="0"/>
              <a:t>Retrieve records from end of data structure</a:t>
            </a:r>
          </a:p>
          <a:p>
            <a:pPr marL="742950" lvl="1" indent="-285750"/>
            <a:r>
              <a:rPr lang="en-US" sz="1400" dirty="0"/>
              <a:t>Retrieve records from middle of data structure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37A36A90-1C36-4985-95FD-2F3C1C88CE78}"/>
              </a:ext>
            </a:extLst>
          </p:cNvPr>
          <p:cNvSpPr txBox="1"/>
          <p:nvPr/>
        </p:nvSpPr>
        <p:spPr>
          <a:xfrm>
            <a:off x="4253949" y="1"/>
            <a:ext cx="7938052" cy="6858000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3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Code#Name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Zacharaiah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1/14/2023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ArrayList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import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ArrayList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Client import Client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Quicksort import Quicksort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random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sys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name and date then output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print("Name:", "Zachariah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clients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"ClientData.csv"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split the line based on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 #convert to int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phone = s[3]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email = s[4]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#create a client object using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phone, email)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#add client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clients.append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#sort the clients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Quicksort.sort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many clients do we have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ArrayList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Senario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1: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Printer,call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or service queues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"Printer queue or Call queue"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this take?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remove records from the front of the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arraylist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my_array_list.remove_at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(0)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remove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 2: Customer Service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Customer Service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clients to the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ArrayList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randomly display 1000 records?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#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my_array_list.search_sorted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time .time()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display random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#Senario 3: Call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Call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add records, randomly display records, and remove 1000 randomly?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my_array_list.append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+=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random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print(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my_array_list.search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time .time()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5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add, 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diplay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and remove records: {:.6f}".format(</a:t>
            </a:r>
            <a:r>
              <a:rPr lang="en-US" sz="105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5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9FA91-1181-43FE-87CC-D929B12EC8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853" y="1021193"/>
            <a:ext cx="3981854" cy="22165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Screenshot of </a:t>
            </a:r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Running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83E74C-83A2-3C5F-0162-34239F59C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53" y="3429000"/>
            <a:ext cx="10872172" cy="2826763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3D9BC1-6CF5-D3CC-7ED4-0222FBB15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50466" y="2847629"/>
            <a:ext cx="3932237" cy="2483920"/>
          </a:xfrm>
        </p:spPr>
        <p:txBody>
          <a:bodyPr/>
          <a:lstStyle/>
          <a:p>
            <a:r>
              <a:rPr lang="en-US" dirty="0"/>
              <a:t>This is a screenshot oh the code presented in the previous slide.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0F6EEA-EB19-4B8F-8CC3-AF98E3B830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Table of Speeds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C09AFE8-9934-40C0-A058-4008A3B19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160" y="1498600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3588ED6-49C5-4EAF-BBCE-DB6B4184D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0149B80A-4A62-4495-AE87-F32755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438C3DC5-5887-49A9-AABB-A9772488F2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BD695E1-00AC-49AE-93BF-22000734A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F721D808-B8BC-4568-A927-12BC276FBF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B2886F6-DE07-47C7-840F-22CD86C0D1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2E9FF30-CA58-E3A4-CD5C-82BA55AB9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" y="1498599"/>
            <a:ext cx="5260974" cy="3296936"/>
          </a:xfrm>
          <a:prstGeom prst="rect">
            <a:avLst/>
          </a:prstGeom>
        </p:spPr>
      </p:pic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9EB0BFD9-2FCE-49ED-A998-1FA7CD83F78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81826" y="2266121"/>
            <a:ext cx="4391024" cy="3631095"/>
          </a:xfrm>
        </p:spPr>
        <p:txBody>
          <a:bodyPr vert="horz" lIns="91440" tIns="45720" rIns="91440" bIns="45720" rtlCol="0">
            <a:no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alpha val="80000"/>
                  </a:schemeClr>
                </a:solidFill>
              </a:rPr>
              <a:t>A table showing the time that it takes for the following scenarios: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alpha val="80000"/>
                  </a:schemeClr>
                </a:solidFill>
              </a:rPr>
              <a:t>Printer Queue or Call Queue or Service Queue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Add many records to end of data structure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Pull all records off front of data structure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alpha val="80000"/>
                  </a:schemeClr>
                </a:solidFill>
              </a:rPr>
              <a:t>Customer Service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Display random records</a:t>
            </a:r>
          </a:p>
          <a:p>
            <a:pPr marL="285750" lvl="0"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alpha val="80000"/>
                  </a:schemeClr>
                </a:solidFill>
              </a:rPr>
              <a:t>Call Center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Add some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Display random records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alpha val="80000"/>
                  </a:schemeClr>
                </a:solidFill>
              </a:rPr>
              <a:t>Remove some records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1AB22-A676-4DB0-AA33-2DE13C22A8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Goals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0F3D988A-3F55-4F3C-A3A6-5E2348FCC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769503"/>
              </p:ext>
            </p:extLst>
          </p:nvPr>
        </p:nvGraphicFramePr>
        <p:xfrm>
          <a:off x="838200" y="1971324"/>
          <a:ext cx="10515600" cy="40599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5004491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712360608"/>
                    </a:ext>
                  </a:extLst>
                </a:gridCol>
              </a:tblGrid>
              <a:tr h="603505">
                <a:tc>
                  <a:txBody>
                    <a:bodyPr/>
                    <a:lstStyle/>
                    <a:p>
                      <a:pPr lvl="0"/>
                      <a:r>
                        <a:rPr lang="en-US" sz="2700"/>
                        <a:t>Activity</a:t>
                      </a:r>
                    </a:p>
                  </a:txBody>
                  <a:tcPr marL="137160" marR="137160" marT="68580" marB="6858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700"/>
                        <a:t>Requirement(s)</a:t>
                      </a:r>
                    </a:p>
                  </a:txBody>
                  <a:tcPr marL="137160" marR="137160" marT="68580" marB="68580"/>
                </a:tc>
                <a:extLst>
                  <a:ext uri="{0D108BD9-81ED-4DB2-BD59-A6C34878D82A}">
                    <a16:rowId xmlns:a16="http://schemas.microsoft.com/office/drawing/2014/main" val="1464430525"/>
                  </a:ext>
                </a:extLst>
              </a:tr>
              <a:tr h="1014986">
                <a:tc>
                  <a:txBody>
                    <a:bodyPr/>
                    <a:lstStyle/>
                    <a:p>
                      <a:pPr lvl="0"/>
                      <a:r>
                        <a:rPr lang="en-US" sz="2700"/>
                        <a:t>Develop Code to Test Algorithm Speed</a:t>
                      </a:r>
                    </a:p>
                  </a:txBody>
                  <a:tcPr marL="137160" marR="137160" marT="68580" marB="6858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700"/>
                        <a:t>LinkedListActualSpeed.py Code</a:t>
                      </a:r>
                    </a:p>
                  </a:txBody>
                  <a:tcPr marL="137160" marR="137160" marT="68580" marB="68580"/>
                </a:tc>
                <a:extLst>
                  <a:ext uri="{0D108BD9-81ED-4DB2-BD59-A6C34878D82A}">
                    <a16:rowId xmlns:a16="http://schemas.microsoft.com/office/drawing/2014/main" val="1475883941"/>
                  </a:ext>
                </a:extLst>
              </a:tr>
              <a:tr h="1426466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700"/>
                        <a:t>Screenshot to Demonstrate Working Application</a:t>
                      </a:r>
                    </a:p>
                  </a:txBody>
                  <a:tcPr marL="137160" marR="137160" marT="68580" marB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700"/>
                        <a:t>Screenshot of running application showing your name and the current date</a:t>
                      </a:r>
                    </a:p>
                  </a:txBody>
                  <a:tcPr marL="137160" marR="137160" marT="68580" marB="68580"/>
                </a:tc>
                <a:extLst>
                  <a:ext uri="{0D108BD9-81ED-4DB2-BD59-A6C34878D82A}">
                    <a16:rowId xmlns:a16="http://schemas.microsoft.com/office/drawing/2014/main" val="2534731839"/>
                  </a:ext>
                </a:extLst>
              </a:tr>
              <a:tr h="1014986">
                <a:tc>
                  <a:txBody>
                    <a:bodyPr/>
                    <a:lstStyle/>
                    <a:p>
                      <a:pPr lvl="0"/>
                      <a:r>
                        <a:rPr lang="en-US" sz="2700"/>
                        <a:t>Excel Table Showing Relevant Speeds</a:t>
                      </a:r>
                    </a:p>
                  </a:txBody>
                  <a:tcPr marL="137160" marR="137160" marT="68580" marB="6858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700" dirty="0"/>
                        <a:t>Table Showing Speeds</a:t>
                      </a:r>
                    </a:p>
                  </a:txBody>
                  <a:tcPr marL="137160" marR="137160" marT="68580" marB="68580"/>
                </a:tc>
                <a:extLst>
                  <a:ext uri="{0D108BD9-81ED-4DB2-BD59-A6C34878D82A}">
                    <a16:rowId xmlns:a16="http://schemas.microsoft.com/office/drawing/2014/main" val="2817748937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AB36-5099-4EF2-9574-6C0F3AF528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1852" y="1469889"/>
            <a:ext cx="4387848" cy="760415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LinkedListActualSpeed.py</a:t>
            </a:r>
            <a:br>
              <a:rPr lang="en-US"/>
            </a:br>
            <a:r>
              <a:rPr lang="en-US"/>
              <a:t>Python Code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49FB8776-223F-4290-B40B-42B027B3F66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51852" y="2427284"/>
            <a:ext cx="4572000" cy="349091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Includes the following processes:</a:t>
            </a:r>
          </a:p>
          <a:p>
            <a:pPr marL="285750" lvl="0" indent="-285750">
              <a:buChar char="•"/>
            </a:pPr>
            <a:r>
              <a:rPr lang="en-US" dirty="0"/>
              <a:t>Read records into application</a:t>
            </a:r>
          </a:p>
          <a:p>
            <a:pPr marL="285750" lvl="0" indent="-285750">
              <a:buChar char="•"/>
            </a:pPr>
            <a:r>
              <a:rPr lang="en-US" dirty="0"/>
              <a:t>Test the following process speeds:</a:t>
            </a:r>
          </a:p>
          <a:p>
            <a:pPr marL="742950" lvl="1" indent="-285750"/>
            <a:r>
              <a:rPr lang="en-US" sz="1400" dirty="0"/>
              <a:t>Add records to beginning of data structure</a:t>
            </a:r>
          </a:p>
          <a:p>
            <a:pPr marL="742950" lvl="1" indent="-285750"/>
            <a:r>
              <a:rPr lang="en-US" sz="1400" dirty="0"/>
              <a:t>Add records to end of data structure</a:t>
            </a:r>
          </a:p>
          <a:p>
            <a:pPr marL="742950" lvl="1" indent="-285750"/>
            <a:r>
              <a:rPr lang="en-US" sz="1400" dirty="0"/>
              <a:t>Add records to middle of data structure</a:t>
            </a:r>
          </a:p>
          <a:p>
            <a:pPr marL="742950" lvl="1" indent="-285750"/>
            <a:r>
              <a:rPr lang="en-US" sz="1400" dirty="0"/>
              <a:t>Retrieve records from beginning of data structure</a:t>
            </a:r>
          </a:p>
          <a:p>
            <a:pPr marL="742950" lvl="1" indent="-285750"/>
            <a:r>
              <a:rPr lang="en-US" sz="1400" dirty="0"/>
              <a:t>Retrieve records from end of data structure</a:t>
            </a:r>
          </a:p>
          <a:p>
            <a:pPr marL="742950" lvl="1" indent="-285750"/>
            <a:r>
              <a:rPr lang="en-US" sz="1400" dirty="0"/>
              <a:t>Retrieve records from middle of data structure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EA1B5D94-8D40-4F36-B7D5-733B19BE354B}"/>
              </a:ext>
            </a:extLst>
          </p:cNvPr>
          <p:cNvSpPr txBox="1"/>
          <p:nvPr/>
        </p:nvSpPr>
        <p:spPr>
          <a:xfrm>
            <a:off x="5342702" y="0"/>
            <a:ext cx="6849298" cy="6858000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numCol="3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Code:#Name: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Zacharaiah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Swanson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#Date: 1/15/2023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LinkedList import LinkedList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Client import Client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from datetime import date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time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random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import sys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name and date then output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print("Name:", "Zachariah Swanson")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print("Date:",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date.today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create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clients = []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read the records from the ClientData.csv file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"ClientData.csv"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with open(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input_file_name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as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for line in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infile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 split the line based on commas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s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line.split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(',')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int( s[0] ) #convert to int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s[1]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s[2]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phone = s[3]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email = s[4]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#create a client object using data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l_name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phone, email)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#add client object to 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clients.append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clt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many clients do we have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LinkedList()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 1: Printer or Call Queue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1: Printer or Call Queue"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my_linked_list.add_last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 records: {:.6f}".format(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#how long does it take to remove records from the front of the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Linkedlist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my_linked_list.remove_first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remove records: {:.6f}".format(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#Scenario 2: Customer Service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2: Customer Service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clients to the LinkedList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my_linked_list.add_last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(clients[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])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randomly display 1000 records?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# 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my_array_list.search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 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my_linked_list.search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time .time()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display random records: {:.6f}".format(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#Senario 3: Call center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answer = input("Continue (y/n)? ")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answer.lower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!= "y":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sys.exit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() #end application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Senerio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3: Call Center"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print("-" *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len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section_title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 how long does it take to add records, randomly display records, and remove 1000 randomly?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time.time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#add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 +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my_linked_list.add_last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current_id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+=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#display random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 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my_linked_list.search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#remove ransom records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 range(1000):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100001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+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num_records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random.randint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smallest_id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largest_id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print(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my_linked_list.search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(Client(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random_num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time .time()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=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end_time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start_time</a:t>
            </a:r>
            <a:endParaRPr lang="en-US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print("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Secounds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 add, 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diplay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and remove records: {:.6f}".format(</a:t>
            </a:r>
            <a:r>
              <a:rPr lang="en-US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total_time</a:t>
            </a:r>
            <a:r>
              <a: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6844</Words>
  <Application>Microsoft Office PowerPoint</Application>
  <PresentationFormat>Widescreen</PresentationFormat>
  <Paragraphs>913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Python algorithm exploration</vt:lpstr>
      <vt:lpstr>Goals </vt:lpstr>
      <vt:lpstr>TimeProcess.py  Python Code</vt:lpstr>
      <vt:lpstr>Client.py  Python Code</vt:lpstr>
      <vt:lpstr>ArrayListActualSpeed.py Python Code</vt:lpstr>
      <vt:lpstr>Screenshot of  Running Code</vt:lpstr>
      <vt:lpstr>Table of Speeds</vt:lpstr>
      <vt:lpstr>Goals</vt:lpstr>
      <vt:lpstr>LinkedListActualSpeed.py Python Code</vt:lpstr>
      <vt:lpstr>Screenshot of  Running Code</vt:lpstr>
      <vt:lpstr>Table of Speeds</vt:lpstr>
      <vt:lpstr>Goals</vt:lpstr>
      <vt:lpstr>Call.py  Python Code</vt:lpstr>
      <vt:lpstr>AutomaticCallDistributor.py Python Code</vt:lpstr>
      <vt:lpstr>Screenshot of  Running Code</vt:lpstr>
      <vt:lpstr>Goals</vt:lpstr>
      <vt:lpstr>Client.py  Python Code</vt:lpstr>
      <vt:lpstr>SortingActualSpeed.py Python Code</vt:lpstr>
      <vt:lpstr>Screenshot of  Running Code</vt:lpstr>
      <vt:lpstr>Goals</vt:lpstr>
      <vt:lpstr>Client.py  Python Code</vt:lpstr>
      <vt:lpstr>SearchingActualSpeed.py Python Code</vt:lpstr>
      <vt:lpstr>Screenshot of  Running Code</vt:lpstr>
      <vt:lpstr>Table of Searching Speeds</vt:lpstr>
      <vt:lpstr>Goals </vt:lpstr>
      <vt:lpstr>BinarySearchTreeActualSpeed.py Python Code</vt:lpstr>
      <vt:lpstr>Screenshot of  Running Code</vt:lpstr>
      <vt:lpstr>Table of Speeds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zachariah</dc:creator>
  <cp:lastModifiedBy>zachariah</cp:lastModifiedBy>
  <cp:revision>2</cp:revision>
  <dcterms:created xsi:type="dcterms:W3CDTF">2023-02-25T18:04:32Z</dcterms:created>
  <dcterms:modified xsi:type="dcterms:W3CDTF">2023-02-25T18:30:11Z</dcterms:modified>
</cp:coreProperties>
</file>