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7"/>
  </p:notesMasterIdLst>
  <p:handoutMasterIdLst>
    <p:handoutMasterId r:id="rId28"/>
  </p:handoutMasterIdLst>
  <p:sldIdLst>
    <p:sldId id="257" r:id="rId5"/>
    <p:sldId id="407" r:id="rId6"/>
    <p:sldId id="392" r:id="rId7"/>
    <p:sldId id="258" r:id="rId8"/>
    <p:sldId id="259" r:id="rId9"/>
    <p:sldId id="393" r:id="rId10"/>
    <p:sldId id="394" r:id="rId11"/>
    <p:sldId id="398" r:id="rId12"/>
    <p:sldId id="399" r:id="rId13"/>
    <p:sldId id="400" r:id="rId14"/>
    <p:sldId id="401" r:id="rId15"/>
    <p:sldId id="402" r:id="rId16"/>
    <p:sldId id="403" r:id="rId17"/>
    <p:sldId id="404" r:id="rId18"/>
    <p:sldId id="405" r:id="rId19"/>
    <p:sldId id="406" r:id="rId20"/>
    <p:sldId id="395" r:id="rId21"/>
    <p:sldId id="396" r:id="rId22"/>
    <p:sldId id="397" r:id="rId23"/>
    <p:sldId id="408" r:id="rId24"/>
    <p:sldId id="409" r:id="rId25"/>
    <p:sldId id="3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111" d="100"/>
          <a:sy n="111" d="100"/>
        </p:scale>
        <p:origin x="594" y="9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10/23/2022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5121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michaelswanzach.wixsite.com/my-site" TargetMode="Externa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sz="3200" dirty="0">
                <a:latin typeface="Times New Roman" panose="02020603050405020304" pitchFamily="18" charset="0"/>
                <a:cs typeface="Times New Roman" panose="02020603050405020304" pitchFamily="18" charset="0"/>
              </a:rPr>
              <a:t>Security+</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latin typeface="Times New Roman" panose="02020603050405020304" pitchFamily="18" charset="0"/>
                <a:cs typeface="Times New Roman" panose="02020603050405020304" pitchFamily="18" charset="0"/>
              </a:rPr>
              <a:t>Zachariah Swanson</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CD8A04-0440-F503-3EDF-0B1A8F0E4C1A}"/>
              </a:ext>
            </a:extLst>
          </p:cNvPr>
          <p:cNvSpPr>
            <a:spLocks noGrp="1"/>
          </p:cNvSpPr>
          <p:nvPr>
            <p:ph type="dt" sz="half" idx="10"/>
          </p:nvPr>
        </p:nvSpPr>
        <p:spPr>
          <a:xfrm>
            <a:off x="637126" y="353683"/>
            <a:ext cx="11094799" cy="5789832"/>
          </a:xfrm>
        </p:spPr>
        <p:txBody>
          <a:bodyPr/>
          <a:lstStyle/>
          <a:p>
            <a:pPr marL="0" marR="0">
              <a:lnSpc>
                <a:spcPct val="115000"/>
              </a:lnSpc>
              <a:spcBef>
                <a:spcPts val="0"/>
              </a:spcBef>
              <a:spcAft>
                <a:spcPts val="1000"/>
              </a:spcAft>
            </a:pPr>
            <a:r>
              <a:rPr lang="en-US" sz="28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Overview</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solidFill>
                  <a:schemeClr val="accent5">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Mobile devices are an integral part of our enterprise.  Many threats are posed by these devices, including theft of the device, accessing a public network, situational awareness, poor or no passwords, data leakage, social engineering, spyware, and out-of-date operating systems.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13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8AEB6-A604-0881-38C1-5FF11EC68827}"/>
              </a:ext>
            </a:extLst>
          </p:cNvPr>
          <p:cNvSpPr>
            <a:spLocks noGrp="1"/>
          </p:cNvSpPr>
          <p:nvPr>
            <p:ph type="dt" sz="half" idx="10"/>
          </p:nvPr>
        </p:nvSpPr>
        <p:spPr>
          <a:xfrm>
            <a:off x="550863" y="1331363"/>
            <a:ext cx="10792873" cy="3991136"/>
          </a:xfrm>
        </p:spPr>
        <p:txBody>
          <a:bodyPr/>
          <a:lstStyle/>
          <a:p>
            <a:pPr marL="0" marR="0">
              <a:lnSpc>
                <a:spcPct val="115000"/>
              </a:lnSpc>
              <a:spcBef>
                <a:spcPts val="0"/>
              </a:spcBef>
              <a:spcAft>
                <a:spcPts val="1000"/>
              </a:spcAft>
            </a:pPr>
            <a:r>
              <a:rPr lang="en-US" sz="18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Purpose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chemeClr val="accent5">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Some devices may provide unnecessary </a:t>
            </a:r>
            <a:r>
              <a:rPr lang="en-US" sz="1800" spc="5" dirty="0">
                <a:solidFill>
                  <a:schemeClr val="accent5">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vulnerabilities to the organization use of these devices will be at least limited, if not prohibited, on a premise of our organization. The discovery of these devices protects our information, our customers, and yours.  For instance, we are finding that one of the vending machines has an implanted RFID scanner that gives your card information to a thief is essential sooner rather than later. The more time a device has been on the premise without being discovered, the more damage it can do, and the more resources must be expended to recover it.</a:t>
            </a:r>
            <a:endParaRPr lang="en-US" sz="1800" dirty="0">
              <a:solidFill>
                <a:schemeClr val="accent5">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1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D1608-CCFD-AFA8-D017-C7CF0CDE897C}"/>
              </a:ext>
            </a:extLst>
          </p:cNvPr>
          <p:cNvSpPr>
            <a:spLocks noGrp="1"/>
          </p:cNvSpPr>
          <p:nvPr>
            <p:ph type="dt" sz="half" idx="10"/>
          </p:nvPr>
        </p:nvSpPr>
        <p:spPr>
          <a:xfrm>
            <a:off x="560716" y="1164566"/>
            <a:ext cx="11222967" cy="4589253"/>
          </a:xfrm>
        </p:spPr>
        <p:txBody>
          <a:bodyPr/>
          <a:lstStyle/>
          <a:p>
            <a:pPr marL="0" marR="0">
              <a:lnSpc>
                <a:spcPct val="115000"/>
              </a:lnSpc>
              <a:spcBef>
                <a:spcPts val="0"/>
              </a:spcBef>
              <a:spcAft>
                <a:spcPts val="1000"/>
              </a:spcAft>
            </a:pPr>
            <a:r>
              <a:rPr lang="en-US" sz="28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Scope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This security policy will apply to all personnel and departments. Cellphones, smartwatches, and Bluetooth devices will not be allowed to access our network except the network in the breakroom during either breaks or time off. This network will be isolated and run through a VPN. Laptops and tablets will be allowed to access the network; however, only during working hours and using company-regulated applications or authorized browsers. </a:t>
            </a:r>
          </a:p>
          <a:p>
            <a:endParaRPr lang="en-US" dirty="0"/>
          </a:p>
        </p:txBody>
      </p:sp>
    </p:spTree>
    <p:extLst>
      <p:ext uri="{BB962C8B-B14F-4D97-AF65-F5344CB8AC3E}">
        <p14:creationId xmlns:p14="http://schemas.microsoft.com/office/powerpoint/2010/main" val="32155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4B47A-8716-E0E6-6031-6264B468B314}"/>
              </a:ext>
            </a:extLst>
          </p:cNvPr>
          <p:cNvSpPr>
            <a:spLocks noGrp="1"/>
          </p:cNvSpPr>
          <p:nvPr>
            <p:ph type="dt" sz="half" idx="10"/>
          </p:nvPr>
        </p:nvSpPr>
        <p:spPr>
          <a:xfrm>
            <a:off x="878667" y="1098449"/>
            <a:ext cx="9619679" cy="4741633"/>
          </a:xfrm>
        </p:spPr>
        <p:txBody>
          <a:bodyPr/>
          <a:lstStyle/>
          <a:p>
            <a:pPr marL="0" marR="0">
              <a:lnSpc>
                <a:spcPct val="115000"/>
              </a:lnSpc>
              <a:spcBef>
                <a:spcPts val="0"/>
              </a:spcBef>
              <a:spcAft>
                <a:spcPts val="1000"/>
              </a:spcAft>
            </a:pPr>
            <a:r>
              <a:rPr lang="en-US" sz="24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Policy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All BYOD devices will be subject to a security assessment before acceptance to ABC Corporation’s network. For a machine to be compliant, it must have the latest windows operating system available with any released patches, at least one up-to-date and active antivirus software, a firewall, and a VPN to access any emails. Any non-compliance devices must meet the requirements or be subject to confiscation and investigation of the device.</a:t>
            </a:r>
          </a:p>
          <a:p>
            <a:endParaRPr lang="en-US" dirty="0"/>
          </a:p>
        </p:txBody>
      </p:sp>
    </p:spTree>
    <p:extLst>
      <p:ext uri="{BB962C8B-B14F-4D97-AF65-F5344CB8AC3E}">
        <p14:creationId xmlns:p14="http://schemas.microsoft.com/office/powerpoint/2010/main" val="395260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DF37D-467D-D773-2BD0-6BBA837883AF}"/>
              </a:ext>
            </a:extLst>
          </p:cNvPr>
          <p:cNvSpPr>
            <a:spLocks noGrp="1"/>
          </p:cNvSpPr>
          <p:nvPr>
            <p:ph type="dt" sz="half" idx="10"/>
          </p:nvPr>
        </p:nvSpPr>
        <p:spPr>
          <a:xfrm>
            <a:off x="1266856" y="900042"/>
            <a:ext cx="9447152" cy="5492132"/>
          </a:xfrm>
        </p:spPr>
        <p:txBody>
          <a:bodyPr/>
          <a:lstStyle/>
          <a:p>
            <a:pPr marL="0" marR="0">
              <a:lnSpc>
                <a:spcPct val="115000"/>
              </a:lnSpc>
              <a:spcBef>
                <a:spcPts val="0"/>
              </a:spcBef>
              <a:spcAft>
                <a:spcPts val="1000"/>
              </a:spcAft>
            </a:pPr>
            <a:r>
              <a:rPr lang="en-U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Policy Compliance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The InfoSec team will verify compliance with this policy through various methods.  Including but not limited to: An authentication key will be provided on the clock to ensure the network policy is followed, which changes every 8hrs or one shift. Managers will walk through the office periodically. A video and sound recording system will be subject to review. Intrusion detection and business tool report tools will monitor the network. Internal/external audits and feedback will be provided to the policy owner. </a:t>
            </a:r>
          </a:p>
          <a:p>
            <a:pPr marL="0" marR="0">
              <a:lnSpc>
                <a:spcPct val="115000"/>
              </a:lnSpc>
              <a:spcBef>
                <a:spcPts val="0"/>
              </a:spcBef>
              <a:spcAft>
                <a:spcPts val="0"/>
              </a:spcAft>
            </a:pPr>
            <a:r>
              <a:rPr lang="en-US" sz="24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24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An employee who violates this policy may be subject to disciplinary actions up to and including termination of employment. </a:t>
            </a:r>
          </a:p>
          <a:p>
            <a:endParaRPr lang="en-US" dirty="0"/>
          </a:p>
        </p:txBody>
      </p:sp>
    </p:spTree>
    <p:extLst>
      <p:ext uri="{BB962C8B-B14F-4D97-AF65-F5344CB8AC3E}">
        <p14:creationId xmlns:p14="http://schemas.microsoft.com/office/powerpoint/2010/main" val="124125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98317-C251-600E-C719-1E6D63A39728}"/>
              </a:ext>
            </a:extLst>
          </p:cNvPr>
          <p:cNvSpPr>
            <a:spLocks noGrp="1"/>
          </p:cNvSpPr>
          <p:nvPr>
            <p:ph type="dt" sz="half" idx="10"/>
          </p:nvPr>
        </p:nvSpPr>
        <p:spPr>
          <a:xfrm>
            <a:off x="757895" y="845390"/>
            <a:ext cx="10939523" cy="5227606"/>
          </a:xfrm>
        </p:spPr>
        <p:txBody>
          <a:bodyPr/>
          <a:lstStyle/>
          <a:p>
            <a:pPr marR="0" lvl="0">
              <a:lnSpc>
                <a:spcPct val="115000"/>
              </a:lnSpc>
              <a:spcBef>
                <a:spcPts val="2400"/>
              </a:spcBef>
              <a:spcAft>
                <a:spcPts val="0"/>
              </a:spcAft>
            </a:pPr>
            <a:r>
              <a:rPr lang="en-US"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Related Standards, Policies, and Processes</a:t>
            </a:r>
          </a:p>
          <a:p>
            <a:pPr marL="0" marR="0">
              <a:lnSpc>
                <a:spcPct val="115000"/>
              </a:lnSpc>
              <a:spcBef>
                <a:spcPts val="0"/>
              </a:spcBef>
              <a:spcAft>
                <a:spcPts val="1000"/>
              </a:spcAft>
            </a:pPr>
            <a:r>
              <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OSHA Standards -29 CFR Part 70, Part 70a, and Part 71 these sets of documents are the department of labor regulations regarding the handling of private information.</a:t>
            </a:r>
          </a:p>
          <a:p>
            <a:pPr marL="0" marR="0">
              <a:lnSpc>
                <a:spcPct val="115000"/>
              </a:lnSpc>
              <a:spcBef>
                <a:spcPts val="0"/>
              </a:spcBef>
              <a:spcAft>
                <a:spcPts val="1000"/>
              </a:spcAft>
            </a:pPr>
            <a:r>
              <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HIPAA applies to employees and related customers.</a:t>
            </a:r>
          </a:p>
          <a:p>
            <a:pPr marL="0" marR="0">
              <a:lnSpc>
                <a:spcPct val="115000"/>
              </a:lnSpc>
              <a:spcBef>
                <a:spcPts val="0"/>
              </a:spcBef>
              <a:spcAft>
                <a:spcPts val="1000"/>
              </a:spcAft>
            </a:pPr>
            <a:r>
              <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PCI-DSS applies to any device and personal.</a:t>
            </a: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ISO 22301 and ISO/IEC 27001</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Data Classification Policy</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Data Protection Standard</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Minimum Access policy</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080"/>
              </a:lnSpc>
              <a:spcBef>
                <a:spcPts val="6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Password Policy</a:t>
            </a:r>
            <a:endPar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182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BAA89-02CA-E414-F1BE-F59D3D870E70}"/>
              </a:ext>
            </a:extLst>
          </p:cNvPr>
          <p:cNvSpPr>
            <a:spLocks noGrp="1"/>
          </p:cNvSpPr>
          <p:nvPr>
            <p:ph type="dt" sz="half" idx="10"/>
          </p:nvPr>
        </p:nvSpPr>
        <p:spPr>
          <a:xfrm>
            <a:off x="732017" y="839657"/>
            <a:ext cx="8532753" cy="1843158"/>
          </a:xfrm>
        </p:spPr>
        <p:txBody>
          <a:bodyPr/>
          <a:lstStyle/>
          <a:p>
            <a:pPr marL="0" marR="0">
              <a:lnSpc>
                <a:spcPct val="115000"/>
              </a:lnSpc>
              <a:spcBef>
                <a:spcPts val="0"/>
              </a:spcBef>
              <a:spcAft>
                <a:spcPts val="10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Definitions and Terms</a:t>
            </a:r>
          </a:p>
          <a:p>
            <a:pPr marL="0" marR="0">
              <a:lnSpc>
                <a:spcPct val="115000"/>
              </a:lnSpc>
              <a:spcBef>
                <a:spcPts val="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VPN: Virtual Private Network.</a:t>
            </a:r>
          </a:p>
          <a:p>
            <a:pPr marL="0" marR="0">
              <a:lnSpc>
                <a:spcPct val="115000"/>
              </a:lnSpc>
              <a:spcBef>
                <a:spcPts val="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RFID: Radio-Frequency Identification</a:t>
            </a:r>
          </a:p>
          <a:p>
            <a:pPr marL="0" marR="0">
              <a:lnSpc>
                <a:spcPct val="115000"/>
              </a:lnSpc>
              <a:spcBef>
                <a:spcPts val="0"/>
              </a:spcBef>
              <a:spcAft>
                <a:spcPts val="0"/>
              </a:spcAft>
            </a:pPr>
            <a:r>
              <a:rPr lang="en-US" sz="1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BYOD: Bring Your Own Device</a:t>
            </a:r>
          </a:p>
          <a:p>
            <a:endParaRPr lang="en-US" dirty="0"/>
          </a:p>
        </p:txBody>
      </p:sp>
      <p:graphicFrame>
        <p:nvGraphicFramePr>
          <p:cNvPr id="6" name="Table 6">
            <a:extLst>
              <a:ext uri="{FF2B5EF4-FFF2-40B4-BE49-F238E27FC236}">
                <a16:creationId xmlns:a16="http://schemas.microsoft.com/office/drawing/2014/main" id="{4FFBEBA6-8BD7-4C4B-6778-06ED8A0E855D}"/>
              </a:ext>
            </a:extLst>
          </p:cNvPr>
          <p:cNvGraphicFramePr>
            <a:graphicFrameLocks noGrp="1"/>
          </p:cNvGraphicFramePr>
          <p:nvPr>
            <p:extLst>
              <p:ext uri="{D42A27DB-BD31-4B8C-83A1-F6EECF244321}">
                <p14:modId xmlns:p14="http://schemas.microsoft.com/office/powerpoint/2010/main" val="1669534109"/>
              </p:ext>
            </p:extLst>
          </p:nvPr>
        </p:nvGraphicFramePr>
        <p:xfrm>
          <a:off x="732017" y="3324545"/>
          <a:ext cx="8127999" cy="741680"/>
        </p:xfrm>
        <a:graphic>
          <a:graphicData uri="http://schemas.openxmlformats.org/drawingml/2006/table">
            <a:tbl>
              <a:tblPr firstRow="1" bandRow="1">
                <a:tableStyleId>{08FB837D-C827-4EFA-A057-4D05807E0F7C}</a:tableStyleId>
              </a:tblPr>
              <a:tblGrid>
                <a:gridCol w="2709333">
                  <a:extLst>
                    <a:ext uri="{9D8B030D-6E8A-4147-A177-3AD203B41FA5}">
                      <a16:colId xmlns:a16="http://schemas.microsoft.com/office/drawing/2014/main" val="1655998553"/>
                    </a:ext>
                  </a:extLst>
                </a:gridCol>
                <a:gridCol w="2709333">
                  <a:extLst>
                    <a:ext uri="{9D8B030D-6E8A-4147-A177-3AD203B41FA5}">
                      <a16:colId xmlns:a16="http://schemas.microsoft.com/office/drawing/2014/main" val="2862051493"/>
                    </a:ext>
                  </a:extLst>
                </a:gridCol>
                <a:gridCol w="2709333">
                  <a:extLst>
                    <a:ext uri="{9D8B030D-6E8A-4147-A177-3AD203B41FA5}">
                      <a16:colId xmlns:a16="http://schemas.microsoft.com/office/drawing/2014/main" val="563109536"/>
                    </a:ext>
                  </a:extLst>
                </a:gridCol>
              </a:tblGrid>
              <a:tr h="370840">
                <a:tc>
                  <a:txBody>
                    <a:bodyPr/>
                    <a:lstStyle/>
                    <a:p>
                      <a:r>
                        <a:rPr lang="en-US" b="0" dirty="0"/>
                        <a:t>Date of change</a:t>
                      </a:r>
                    </a:p>
                  </a:txBody>
                  <a:tcPr/>
                </a:tc>
                <a:tc>
                  <a:txBody>
                    <a:bodyPr/>
                    <a:lstStyle/>
                    <a:p>
                      <a:r>
                        <a:rPr lang="en-US" dirty="0"/>
                        <a:t>Responsible</a:t>
                      </a:r>
                    </a:p>
                  </a:txBody>
                  <a:tcPr/>
                </a:tc>
                <a:tc>
                  <a:txBody>
                    <a:bodyPr/>
                    <a:lstStyle/>
                    <a:p>
                      <a:r>
                        <a:rPr lang="en-US" dirty="0"/>
                        <a:t>Summary of change</a:t>
                      </a:r>
                    </a:p>
                  </a:txBody>
                  <a:tcPr/>
                </a:tc>
                <a:extLst>
                  <a:ext uri="{0D108BD9-81ED-4DB2-BD59-A6C34878D82A}">
                    <a16:rowId xmlns:a16="http://schemas.microsoft.com/office/drawing/2014/main" val="4202194086"/>
                  </a:ext>
                </a:extLst>
              </a:tr>
              <a:tr h="370840">
                <a:tc>
                  <a:txBody>
                    <a:bodyPr/>
                    <a:lstStyle/>
                    <a:p>
                      <a:r>
                        <a:rPr lang="en-US" dirty="0">
                          <a:solidFill>
                            <a:schemeClr val="accent5">
                              <a:lumMod val="20000"/>
                              <a:lumOff val="80000"/>
                            </a:schemeClr>
                          </a:solidFill>
                        </a:rPr>
                        <a:t>September 2022</a:t>
                      </a:r>
                    </a:p>
                  </a:txBody>
                  <a:tcPr/>
                </a:tc>
                <a:tc>
                  <a:txBody>
                    <a:bodyPr/>
                    <a:lstStyle/>
                    <a:p>
                      <a:r>
                        <a:rPr lang="en-US" dirty="0">
                          <a:solidFill>
                            <a:schemeClr val="accent5">
                              <a:lumMod val="20000"/>
                              <a:lumOff val="80000"/>
                            </a:schemeClr>
                          </a:solidFill>
                        </a:rPr>
                        <a:t>SANS policy team</a:t>
                      </a:r>
                    </a:p>
                  </a:txBody>
                  <a:tcPr/>
                </a:tc>
                <a:tc>
                  <a:txBody>
                    <a:bodyPr/>
                    <a:lstStyle/>
                    <a:p>
                      <a:r>
                        <a:rPr lang="en-US" dirty="0">
                          <a:solidFill>
                            <a:schemeClr val="accent5">
                              <a:lumMod val="20000"/>
                              <a:lumOff val="80000"/>
                            </a:schemeClr>
                          </a:solidFill>
                        </a:rPr>
                        <a:t>Personal devices policy</a:t>
                      </a:r>
                    </a:p>
                  </a:txBody>
                  <a:tcPr/>
                </a:tc>
                <a:extLst>
                  <a:ext uri="{0D108BD9-81ED-4DB2-BD59-A6C34878D82A}">
                    <a16:rowId xmlns:a16="http://schemas.microsoft.com/office/drawing/2014/main" val="1753569390"/>
                  </a:ext>
                </a:extLst>
              </a:tr>
            </a:tbl>
          </a:graphicData>
        </a:graphic>
      </p:graphicFrame>
      <p:sp>
        <p:nvSpPr>
          <p:cNvPr id="7" name="TextBox 6">
            <a:extLst>
              <a:ext uri="{FF2B5EF4-FFF2-40B4-BE49-F238E27FC236}">
                <a16:creationId xmlns:a16="http://schemas.microsoft.com/office/drawing/2014/main" id="{7CF355FB-4FA2-847E-2775-8F7B17845CE7}"/>
              </a:ext>
            </a:extLst>
          </p:cNvPr>
          <p:cNvSpPr txBox="1"/>
          <p:nvPr/>
        </p:nvSpPr>
        <p:spPr>
          <a:xfrm>
            <a:off x="732017" y="2819014"/>
            <a:ext cx="3419895" cy="369332"/>
          </a:xfrm>
          <a:prstGeom prst="rect">
            <a:avLst/>
          </a:prstGeom>
          <a:noFill/>
        </p:spPr>
        <p:txBody>
          <a:bodyPr wrap="square" rtlCol="0">
            <a:spAutoFit/>
          </a:bodyPr>
          <a:lstStyle/>
          <a:p>
            <a:r>
              <a:rPr lang="en-US" dirty="0">
                <a:solidFill>
                  <a:srgbClr val="0070C0"/>
                </a:solidFill>
              </a:rPr>
              <a:t>Revision History</a:t>
            </a:r>
          </a:p>
        </p:txBody>
      </p:sp>
    </p:spTree>
    <p:extLst>
      <p:ext uri="{BB962C8B-B14F-4D97-AF65-F5344CB8AC3E}">
        <p14:creationId xmlns:p14="http://schemas.microsoft.com/office/powerpoint/2010/main" val="382585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0" y="1676400"/>
          <a:ext cx="7696200" cy="11633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213360">
                <a:tc>
                  <a:txBody>
                    <a:bodyPr/>
                    <a:lstStyle/>
                    <a:p>
                      <a:r>
                        <a:rPr lang="en-US" dirty="0"/>
                        <a:t>Common-auth Configuration File</a:t>
                      </a:r>
                    </a:p>
                  </a:txBody>
                  <a:tcPr/>
                </a:tc>
                <a:tc>
                  <a:txBody>
                    <a:bodyPr/>
                    <a:lstStyle/>
                    <a:p>
                      <a:pPr algn="ctr"/>
                      <a:r>
                        <a:rPr lang="en-US" baseline="0" dirty="0"/>
                        <a:t>Screenshot</a:t>
                      </a:r>
                    </a:p>
                  </a:txBody>
                  <a:tcPr/>
                </a:tc>
                <a:tc>
                  <a:txBody>
                    <a:bodyPr/>
                    <a:lstStyle/>
                    <a:p>
                      <a:pPr algn="ctr"/>
                      <a:r>
                        <a:rPr lang="en-US" dirty="0"/>
                        <a:t>30</a:t>
                      </a:r>
                    </a:p>
                  </a:txBody>
                  <a:tcPr/>
                </a:tc>
                <a:extLst>
                  <a:ext uri="{0D108BD9-81ED-4DB2-BD59-A6C34878D82A}">
                    <a16:rowId xmlns:a16="http://schemas.microsoft.com/office/drawing/2014/main" val="10001"/>
                  </a:ext>
                </a:extLst>
              </a:tr>
              <a:tr h="426720">
                <a:tc>
                  <a:txBody>
                    <a:bodyPr/>
                    <a:lstStyle/>
                    <a:p>
                      <a:r>
                        <a:rPr lang="en-US" dirty="0"/>
                        <a:t>MFA Logon Screen</a:t>
                      </a:r>
                    </a:p>
                  </a:txBody>
                  <a:tcPr/>
                </a:tc>
                <a:tc>
                  <a:txBody>
                    <a:bodyPr/>
                    <a:lstStyle/>
                    <a:p>
                      <a:pPr algn="ctr"/>
                      <a:r>
                        <a:rPr lang="en-US" baseline="0" dirty="0"/>
                        <a:t>Screenshot</a:t>
                      </a:r>
                    </a:p>
                  </a:txBody>
                  <a:tcPr/>
                </a:tc>
                <a:tc>
                  <a:txBody>
                    <a:bodyPr/>
                    <a:lstStyle/>
                    <a:p>
                      <a:pPr algn="ctr"/>
                      <a:r>
                        <a:rPr lang="en-US" dirty="0"/>
                        <a:t>30</a:t>
                      </a:r>
                    </a:p>
                  </a:txBody>
                  <a:tcPr/>
                </a:tc>
                <a:extLst>
                  <a:ext uri="{0D108BD9-81ED-4DB2-BD59-A6C34878D82A}">
                    <a16:rowId xmlns:a16="http://schemas.microsoft.com/office/drawing/2014/main" val="560696783"/>
                  </a:ext>
                </a:extLst>
              </a:tr>
            </a:tbl>
          </a:graphicData>
        </a:graphic>
      </p:graphicFrame>
      <p:sp>
        <p:nvSpPr>
          <p:cNvPr id="5" name="Content Placeholder 4">
            <a:extLst>
              <a:ext uri="{FF2B5EF4-FFF2-40B4-BE49-F238E27FC236}">
                <a16:creationId xmlns:a16="http://schemas.microsoft.com/office/drawing/2014/main" id="{DC037643-794A-DB2E-1B94-97585CD037CC}"/>
              </a:ext>
            </a:extLst>
          </p:cNvPr>
          <p:cNvSpPr>
            <a:spLocks noGrp="1"/>
          </p:cNvSpPr>
          <p:nvPr>
            <p:ph idx="1"/>
          </p:nvPr>
        </p:nvSpPr>
        <p:spPr>
          <a:xfrm>
            <a:off x="2286000" y="3174521"/>
            <a:ext cx="7696200" cy="2573246"/>
          </a:xfrm>
        </p:spPr>
        <p:txBody>
          <a:bodyPr/>
          <a:lstStyle/>
          <a:p>
            <a:r>
              <a:rPr lang="en-US" dirty="0"/>
              <a:t>In the following slide, I implement a two-step authentication requirement in the login.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8600" y="862642"/>
            <a:ext cx="3592902" cy="1362973"/>
          </a:xfrm>
        </p:spPr>
        <p:txBody>
          <a:bodyPr vert="horz" wrap="square" lIns="91440" tIns="45720" rIns="91440" bIns="45720" rtlCol="0" anchor="b" anchorCtr="0">
            <a:normAutofit/>
          </a:bodyPr>
          <a:lstStyle/>
          <a:p>
            <a:pPr algn="ctr">
              <a:lnSpc>
                <a:spcPct val="90000"/>
              </a:lnSpc>
            </a:pPr>
            <a:r>
              <a:rPr lang="en-US" sz="2800" b="0" dirty="0">
                <a:solidFill>
                  <a:srgbClr val="FFFFFF"/>
                </a:solidFill>
              </a:rPr>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60153" y="2583241"/>
            <a:ext cx="3875417" cy="3075687"/>
          </a:xfrm>
        </p:spPr>
        <p:txBody>
          <a:bodyPr vert="horz" wrap="square" lIns="91440" tIns="45720" rIns="91440" bIns="45720" rtlCol="0">
            <a:normAutofit/>
          </a:bodyPr>
          <a:lstStyle/>
          <a:p>
            <a:pPr>
              <a:lnSpc>
                <a:spcPct val="90000"/>
              </a:lnSpc>
            </a:pPr>
            <a:r>
              <a:rPr lang="en-US" sz="1700" dirty="0">
                <a:solidFill>
                  <a:srgbClr val="FFFFFF"/>
                </a:solidFill>
              </a:rPr>
              <a:t>This screenshot shows the entry that adds the Google Authenticator module upon login. </a:t>
            </a:r>
          </a:p>
        </p:txBody>
      </p:sp>
      <p:pic>
        <p:nvPicPr>
          <p:cNvPr id="8" name="Picture 7">
            <a:extLst>
              <a:ext uri="{FF2B5EF4-FFF2-40B4-BE49-F238E27FC236}">
                <a16:creationId xmlns:a16="http://schemas.microsoft.com/office/drawing/2014/main" id="{F0380167-5191-0E16-9762-7453F0580C20}"/>
              </a:ext>
            </a:extLst>
          </p:cNvPr>
          <p:cNvPicPr>
            <a:picLocks noChangeAspect="1"/>
          </p:cNvPicPr>
          <p:nvPr/>
        </p:nvPicPr>
        <p:blipFill>
          <a:blip r:embed="rId2"/>
          <a:stretch>
            <a:fillRect/>
          </a:stretch>
        </p:blipFill>
        <p:spPr>
          <a:xfrm>
            <a:off x="5181600" y="418680"/>
            <a:ext cx="5410200" cy="6020640"/>
          </a:xfrm>
          <a:prstGeom prst="rect">
            <a:avLst/>
          </a:prstGeom>
        </p:spPr>
      </p:pic>
    </p:spTree>
    <p:extLst>
      <p:ext uri="{BB962C8B-B14F-4D97-AF65-F5344CB8AC3E}">
        <p14:creationId xmlns:p14="http://schemas.microsoft.com/office/powerpoint/2010/main" val="37902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90658" y="1104181"/>
            <a:ext cx="3939802" cy="1369332"/>
          </a:xfrm>
        </p:spPr>
        <p:txBody>
          <a:bodyPr vert="horz" wrap="square" lIns="91440" tIns="45720" rIns="91440" bIns="45720" rtlCol="0" anchor="b" anchorCtr="0">
            <a:normAutofit/>
          </a:bodyPr>
          <a:lstStyle/>
          <a:p>
            <a:pPr algn="ctr">
              <a:lnSpc>
                <a:spcPct val="90000"/>
              </a:lnSpc>
            </a:pPr>
            <a:r>
              <a:rPr lang="en-US" sz="2800" b="0" dirty="0">
                <a:solidFill>
                  <a:srgbClr val="FFFFFF"/>
                </a:solidFill>
                <a:latin typeface="Times New Roman" panose="02020603050405020304" pitchFamily="18" charset="0"/>
                <a:cs typeface="Times New Roman" panose="02020603050405020304" pitchFamily="18" charset="0"/>
              </a:rPr>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15874" y="2858891"/>
            <a:ext cx="3939802" cy="1644098"/>
          </a:xfrm>
        </p:spPr>
        <p:txBody>
          <a:bodyPr vert="horz" wrap="square" lIns="91440" tIns="45720" rIns="91440" bIns="45720" rtlCol="0">
            <a:normAutofit/>
          </a:bodyPr>
          <a:lstStyle/>
          <a:p>
            <a:pPr>
              <a:lnSpc>
                <a:spcPct val="90000"/>
              </a:lnSpc>
            </a:pPr>
            <a:r>
              <a:rPr lang="en-US" sz="1700" dirty="0">
                <a:solidFill>
                  <a:srgbClr val="FFFFFF"/>
                </a:solidFill>
              </a:rPr>
              <a:t>This screenshot shows the login screen where a verification code is required.</a:t>
            </a:r>
          </a:p>
        </p:txBody>
      </p:sp>
      <p:pic>
        <p:nvPicPr>
          <p:cNvPr id="8" name="Picture 7">
            <a:extLst>
              <a:ext uri="{FF2B5EF4-FFF2-40B4-BE49-F238E27FC236}">
                <a16:creationId xmlns:a16="http://schemas.microsoft.com/office/drawing/2014/main" id="{3E18A3DB-F15F-2A08-C02F-5F0135F675B8}"/>
              </a:ext>
            </a:extLst>
          </p:cNvPr>
          <p:cNvPicPr>
            <a:picLocks noChangeAspect="1"/>
          </p:cNvPicPr>
          <p:nvPr/>
        </p:nvPicPr>
        <p:blipFill>
          <a:blip r:embed="rId2"/>
          <a:stretch>
            <a:fillRect/>
          </a:stretch>
        </p:blipFill>
        <p:spPr>
          <a:xfrm>
            <a:off x="5389367" y="2001431"/>
            <a:ext cx="4915159" cy="2863080"/>
          </a:xfrm>
          <a:prstGeom prst="rect">
            <a:avLst/>
          </a:prstGeom>
        </p:spPr>
      </p:pic>
    </p:spTree>
    <p:extLst>
      <p:ext uri="{BB962C8B-B14F-4D97-AF65-F5344CB8AC3E}">
        <p14:creationId xmlns:p14="http://schemas.microsoft.com/office/powerpoint/2010/main" val="361075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E674-22F7-D19D-4169-BCB36C4CDD32}"/>
              </a:ext>
            </a:extLst>
          </p:cNvPr>
          <p:cNvSpPr>
            <a:spLocks noGrp="1"/>
          </p:cNvSpPr>
          <p:nvPr>
            <p:ph type="title"/>
          </p:nvPr>
        </p:nvSpPr>
        <p:spPr/>
        <p:txBody>
          <a:bodyPr/>
          <a:lstStyle/>
          <a:p>
            <a:r>
              <a:rPr lang="en-US" dirty="0"/>
              <a:t>Security+</a:t>
            </a:r>
          </a:p>
        </p:txBody>
      </p:sp>
      <p:pic>
        <p:nvPicPr>
          <p:cNvPr id="9" name="Picture Placeholder 8" descr="A picture containing nature, clouds, ice&#10;&#10;Description automatically generated">
            <a:extLst>
              <a:ext uri="{FF2B5EF4-FFF2-40B4-BE49-F238E27FC236}">
                <a16:creationId xmlns:a16="http://schemas.microsoft.com/office/drawing/2014/main" id="{FD15F8DE-0BB0-892A-ED99-AAC9AC7973AC}"/>
              </a:ext>
            </a:extLst>
          </p:cNvPr>
          <p:cNvPicPr>
            <a:picLocks noGrp="1" noChangeAspect="1"/>
          </p:cNvPicPr>
          <p:nvPr>
            <p:ph type="pic" sz="quarter" idx="13"/>
          </p:nvPr>
        </p:nvPicPr>
        <p:blipFill>
          <a:blip r:embed="rId2"/>
          <a:srcRect t="18208" b="18208"/>
          <a:stretch>
            <a:fillRect/>
          </a:stretch>
        </p:blipFill>
        <p:spPr/>
      </p:pic>
      <p:sp>
        <p:nvSpPr>
          <p:cNvPr id="4" name="Content Placeholder 3">
            <a:extLst>
              <a:ext uri="{FF2B5EF4-FFF2-40B4-BE49-F238E27FC236}">
                <a16:creationId xmlns:a16="http://schemas.microsoft.com/office/drawing/2014/main" id="{5F8028EA-DBDB-7D0F-3162-838F8B7AA73A}"/>
              </a:ext>
            </a:extLst>
          </p:cNvPr>
          <p:cNvSpPr>
            <a:spLocks noGrp="1"/>
          </p:cNvSpPr>
          <p:nvPr>
            <p:ph sz="quarter" idx="15"/>
          </p:nvPr>
        </p:nvSpPr>
        <p:spPr/>
        <p:txBody>
          <a:bodyPr/>
          <a:lstStyle/>
          <a:p>
            <a:r>
              <a:rPr lang="en-US" dirty="0"/>
              <a:t> This presentation is the progress of my learning how to better secure my computer, files, and network.</a:t>
            </a:r>
          </a:p>
        </p:txBody>
      </p:sp>
    </p:spTree>
    <p:extLst>
      <p:ext uri="{BB962C8B-B14F-4D97-AF65-F5344CB8AC3E}">
        <p14:creationId xmlns:p14="http://schemas.microsoft.com/office/powerpoint/2010/main" val="3184974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7934E-30AD-0EB8-BD9C-9F2089CF9711}"/>
              </a:ext>
            </a:extLst>
          </p:cNvPr>
          <p:cNvSpPr>
            <a:spLocks noGrp="1"/>
          </p:cNvSpPr>
          <p:nvPr>
            <p:ph type="dt" sz="half" idx="10"/>
          </p:nvPr>
        </p:nvSpPr>
        <p:spPr>
          <a:xfrm>
            <a:off x="680258" y="1434880"/>
            <a:ext cx="10154519" cy="3352780"/>
          </a:xfrm>
        </p:spPr>
        <p:txBody>
          <a:bodyPr/>
          <a:lstStyle/>
          <a:p>
            <a:r>
              <a:rPr lang="en-US" sz="2400" dirty="0">
                <a:solidFill>
                  <a:srgbClr val="0070C0">
                    <a:alpha val="80000"/>
                  </a:srgbClr>
                </a:solidFill>
                <a:latin typeface="Times New Roman" panose="02020603050405020304" pitchFamily="18" charset="0"/>
                <a:cs typeface="Times New Roman" panose="02020603050405020304" pitchFamily="18" charset="0"/>
              </a:rPr>
              <a:t>Challenges</a:t>
            </a:r>
          </a:p>
          <a:p>
            <a:endParaRPr lang="en-US" sz="2400" dirty="0">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400" dirty="0">
                <a:solidFill>
                  <a:schemeClr val="accent5">
                    <a:lumMod val="20000"/>
                    <a:lumOff val="80000"/>
                  </a:schemeClr>
                </a:solidFill>
                <a:latin typeface="Times New Roman" panose="02020603050405020304" pitchFamily="18" charset="0"/>
                <a:cs typeface="Times New Roman" panose="02020603050405020304" pitchFamily="18" charset="0"/>
              </a:rPr>
              <a:t>In this project, I was presented with many tasks, most of which work behind the scenes for the results. I was most challenged with creating the proposed security </a:t>
            </a:r>
            <a:r>
              <a:rPr lang="en-US" sz="2400" kern="1200" dirty="0">
                <a:solidFill>
                  <a:schemeClr val="accent5">
                    <a:lumMod val="20000"/>
                    <a:lumOff val="80000"/>
                  </a:schemeClr>
                </a:solidFill>
                <a:latin typeface="+mj-lt"/>
                <a:ea typeface="+mj-ea"/>
                <a:cs typeface="+mj-cs"/>
              </a:rPr>
              <a:t>policy. I felt not qualified to make it, and much of my work on it seemed like surface-level understandin</a:t>
            </a:r>
            <a:r>
              <a:rPr lang="en-US" sz="2400" dirty="0">
                <a:solidFill>
                  <a:schemeClr val="accent5">
                    <a:lumMod val="20000"/>
                    <a:lumOff val="80000"/>
                  </a:schemeClr>
                </a:solidFill>
                <a:latin typeface="+mj-lt"/>
                <a:ea typeface="+mj-ea"/>
                <a:cs typeface="+mj-cs"/>
              </a:rPr>
              <a:t>g. After finishing it and receiving feedback from my peers, I was relieved that it was at least a basic understanding of what is needed.</a:t>
            </a:r>
            <a:endParaRPr lang="en-US" sz="2400" dirty="0">
              <a:solidFill>
                <a:schemeClr val="accent5">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92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82ECC1-DF4F-DAED-CAA6-D158F56F6AF2}"/>
              </a:ext>
            </a:extLst>
          </p:cNvPr>
          <p:cNvSpPr>
            <a:spLocks noGrp="1"/>
          </p:cNvSpPr>
          <p:nvPr>
            <p:ph type="dt" sz="half" idx="10"/>
          </p:nvPr>
        </p:nvSpPr>
        <p:spPr>
          <a:xfrm>
            <a:off x="792403" y="1020810"/>
            <a:ext cx="9904352" cy="4965921"/>
          </a:xfrm>
        </p:spPr>
        <p:txBody>
          <a:bodyPr/>
          <a:lstStyle/>
          <a:p>
            <a:r>
              <a:rPr lang="en-US" sz="2400" dirty="0">
                <a:solidFill>
                  <a:srgbClr val="0070C0">
                    <a:alpha val="80000"/>
                  </a:srgbClr>
                </a:solidFill>
                <a:latin typeface="Times New Roman" panose="02020603050405020304" pitchFamily="18" charset="0"/>
                <a:cs typeface="Times New Roman" panose="02020603050405020304" pitchFamily="18" charset="0"/>
              </a:rPr>
              <a:t>Career skills </a:t>
            </a:r>
          </a:p>
          <a:p>
            <a:endParaRPr lang="en-US" sz="2400" dirty="0">
              <a:solidFill>
                <a:srgbClr val="0070C0">
                  <a:alpha val="80000"/>
                </a:srgbClr>
              </a:solidFill>
              <a:latin typeface="Times New Roman" panose="02020603050405020304" pitchFamily="18" charset="0"/>
              <a:cs typeface="Times New Roman" panose="02020603050405020304" pitchFamily="18" charset="0"/>
            </a:endParaRPr>
          </a:p>
          <a:p>
            <a:r>
              <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rPr>
              <a:t>In this project, I gained much knowledge; however, my skills can be summed up simply.</a:t>
            </a:r>
            <a:br>
              <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rPr>
            </a:br>
            <a:endPar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rPr>
              <a:t>Hashing a file and what it means</a:t>
            </a:r>
          </a:p>
          <a:p>
            <a:pPr marL="342900" indent="-342900">
              <a:buFont typeface="Arial" panose="020B0604020202020204" pitchFamily="34" charset="0"/>
              <a:buChar char="•"/>
            </a:pPr>
            <a:r>
              <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rPr>
              <a:t>Security policies implementation, execution, and writing.</a:t>
            </a:r>
          </a:p>
          <a:p>
            <a:pPr marL="342900" indent="-342900">
              <a:buFont typeface="Arial" panose="020B0604020202020204" pitchFamily="34" charset="0"/>
              <a:buChar char="•"/>
            </a:pPr>
            <a:r>
              <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rPr>
              <a:t>Firewalls </a:t>
            </a:r>
          </a:p>
          <a:p>
            <a:endParaRPr lang="en-US" sz="2400" dirty="0">
              <a:solidFill>
                <a:schemeClr val="accent5">
                  <a:lumMod val="20000"/>
                  <a:lumOff val="80000"/>
                  <a:alpha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08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endParaRPr lang="en-US" dirty="0"/>
          </a:p>
          <a:p>
            <a:r>
              <a:rPr lang="en-US" dirty="0">
                <a:solidFill>
                  <a:schemeClr val="accent5">
                    <a:lumMod val="20000"/>
                    <a:lumOff val="80000"/>
                    <a:alpha val="60000"/>
                  </a:schemeClr>
                </a:solidFill>
              </a:rPr>
              <a:t>Zachariah Swanson</a:t>
            </a:r>
          </a:p>
          <a:p>
            <a:r>
              <a:rPr lang="en-US" u="sng" dirty="0">
                <a:solidFill>
                  <a:schemeClr val="accent5">
                    <a:lumMod val="20000"/>
                    <a:lumOff val="80000"/>
                    <a:alpha val="60000"/>
                  </a:schemeClr>
                </a:solidFill>
                <a:hlinkClick r:id="rId2"/>
              </a:rPr>
              <a:t>https://michaelswanzach.wixsite.com/my-site</a:t>
            </a:r>
            <a:endParaRPr lang="en-US" u="sng" dirty="0">
              <a:solidFill>
                <a:schemeClr val="accent5">
                  <a:lumMod val="20000"/>
                  <a:lumOff val="80000"/>
                  <a:alpha val="60000"/>
                </a:schemeClr>
              </a:solidFill>
            </a:endParaRP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22</a:t>
            </a:fld>
            <a:endParaRPr lang="en-US"/>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63855893"/>
              </p:ext>
            </p:extLst>
          </p:nvPr>
        </p:nvGraphicFramePr>
        <p:xfrm>
          <a:off x="553403" y="690113"/>
          <a:ext cx="7372630" cy="2799450"/>
        </p:xfrm>
        <a:graphic>
          <a:graphicData uri="http://schemas.openxmlformats.org/drawingml/2006/table">
            <a:tbl>
              <a:tblPr firstRow="1" bandRow="1">
                <a:noFill/>
                <a:tableStyleId>{5C22544A-7EE6-4342-B048-85BDC9FD1C3A}</a:tableStyleId>
              </a:tblPr>
              <a:tblGrid>
                <a:gridCol w="3613947">
                  <a:extLst>
                    <a:ext uri="{9D8B030D-6E8A-4147-A177-3AD203B41FA5}">
                      <a16:colId xmlns:a16="http://schemas.microsoft.com/office/drawing/2014/main" val="20000"/>
                    </a:ext>
                  </a:extLst>
                </a:gridCol>
                <a:gridCol w="3758683">
                  <a:extLst>
                    <a:ext uri="{9D8B030D-6E8A-4147-A177-3AD203B41FA5}">
                      <a16:colId xmlns:a16="http://schemas.microsoft.com/office/drawing/2014/main" val="20001"/>
                    </a:ext>
                  </a:extLst>
                </a:gridCol>
              </a:tblGrid>
              <a:tr h="696310">
                <a:tc>
                  <a:txBody>
                    <a:bodyPr/>
                    <a:lstStyle/>
                    <a:p>
                      <a:r>
                        <a:rPr lang="en-US" sz="2300" b="1" dirty="0">
                          <a:solidFill>
                            <a:schemeClr val="tx1">
                              <a:lumMod val="75000"/>
                              <a:lumOff val="25000"/>
                            </a:schemeClr>
                          </a:solidFill>
                        </a:rPr>
                        <a:t>Activity</a:t>
                      </a:r>
                    </a:p>
                  </a:txBody>
                  <a:tcPr marL="284208" marR="142104" marT="142104" marB="142104">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2300" b="1" dirty="0">
                          <a:solidFill>
                            <a:schemeClr val="tx1">
                              <a:lumMod val="75000"/>
                              <a:lumOff val="25000"/>
                            </a:schemeClr>
                          </a:solidFill>
                        </a:rPr>
                        <a:t>Task</a:t>
                      </a:r>
                    </a:p>
                  </a:txBody>
                  <a:tcPr marL="284208" marR="142104" marT="142104" marB="14210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000"/>
                  </a:ext>
                </a:extLst>
              </a:tr>
              <a:tr h="1051570">
                <a:tc>
                  <a:txBody>
                    <a:bodyPr/>
                    <a:lstStyle/>
                    <a:p>
                      <a:r>
                        <a:rPr lang="en-US" sz="2300">
                          <a:solidFill>
                            <a:schemeClr val="tx1">
                              <a:lumMod val="75000"/>
                              <a:lumOff val="25000"/>
                            </a:schemeClr>
                          </a:solidFill>
                        </a:rPr>
                        <a:t>File Encryption</a:t>
                      </a:r>
                    </a:p>
                  </a:txBody>
                  <a:tcPr marL="284208" marR="142104" marT="142104" marB="14210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2300" baseline="0" dirty="0">
                          <a:solidFill>
                            <a:schemeClr val="tx1">
                              <a:lumMod val="75000"/>
                              <a:lumOff val="25000"/>
                            </a:schemeClr>
                          </a:solidFill>
                        </a:rPr>
                        <a:t>A screenshot showing the file after encryption.</a:t>
                      </a:r>
                    </a:p>
                  </a:txBody>
                  <a:tcPr marL="284208" marR="142104" marT="142104" marB="14210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1"/>
                  </a:ext>
                </a:extLst>
              </a:tr>
              <a:tr h="1051570">
                <a:tc>
                  <a:txBody>
                    <a:bodyPr/>
                    <a:lstStyle/>
                    <a:p>
                      <a:r>
                        <a:rPr lang="en-US" sz="2300">
                          <a:solidFill>
                            <a:schemeClr val="tx1">
                              <a:lumMod val="75000"/>
                              <a:lumOff val="25000"/>
                            </a:schemeClr>
                          </a:solidFill>
                        </a:rPr>
                        <a:t>File Decryption</a:t>
                      </a:r>
                    </a:p>
                  </a:txBody>
                  <a:tcPr marL="284208" marR="142104" marT="142104" marB="14210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US" sz="2300" baseline="0" dirty="0">
                          <a:solidFill>
                            <a:schemeClr val="tx1">
                              <a:lumMod val="75000"/>
                              <a:lumOff val="25000"/>
                            </a:schemeClr>
                          </a:solidFill>
                        </a:rPr>
                        <a:t>A screenshot showing the file after decryption.</a:t>
                      </a:r>
                    </a:p>
                  </a:txBody>
                  <a:tcPr marL="284208" marR="142104" marT="142104" marB="14210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560696783"/>
                  </a:ext>
                </a:extLst>
              </a:tr>
            </a:tbl>
          </a:graphicData>
        </a:graphic>
      </p:graphicFrame>
      <p:sp>
        <p:nvSpPr>
          <p:cNvPr id="6" name="Rectangle 5">
            <a:extLst>
              <a:ext uri="{FF2B5EF4-FFF2-40B4-BE49-F238E27FC236}">
                <a16:creationId xmlns:a16="http://schemas.microsoft.com/office/drawing/2014/main" id="{B9AF51D8-0D59-0421-C322-3512CE93E423}"/>
              </a:ext>
            </a:extLst>
          </p:cNvPr>
          <p:cNvSpPr/>
          <p:nvPr/>
        </p:nvSpPr>
        <p:spPr>
          <a:xfrm>
            <a:off x="466317" y="3767675"/>
            <a:ext cx="8064386" cy="1742536"/>
          </a:xfrm>
          <a:prstGeom prst="rect">
            <a:avLst/>
          </a:prstGeom>
          <a:solidFill>
            <a:schemeClr val="accent5">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In the following slides, I will be creating a file, encrypting it, attempting to access it then decrypting it.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7"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8" name="Freeform: Shape 1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1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1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Shape 1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42" name="Rectangle 1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a:extLst>
              <a:ext uri="{FF2B5EF4-FFF2-40B4-BE49-F238E27FC236}">
                <a16:creationId xmlns:a16="http://schemas.microsoft.com/office/drawing/2014/main" id="{8FF653E7-BAAF-CA79-D529-85EA5DBC178E}"/>
              </a:ext>
            </a:extLst>
          </p:cNvPr>
          <p:cNvPicPr>
            <a:picLocks noChangeAspect="1"/>
          </p:cNvPicPr>
          <p:nvPr/>
        </p:nvPicPr>
        <p:blipFill rotWithShape="1">
          <a:blip r:embed="rId2">
            <a:extLst>
              <a:ext uri="{28A0092B-C50C-407E-A947-70E740481C1C}">
                <a14:useLocalDpi xmlns:a14="http://schemas.microsoft.com/office/drawing/2010/main" val="0"/>
              </a:ext>
            </a:extLst>
          </a:blip>
          <a:srcRect r="15270"/>
          <a:stretch/>
        </p:blipFill>
        <p:spPr>
          <a:xfrm>
            <a:off x="4541782" y="1786078"/>
            <a:ext cx="7507857"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43" name="Oval 19">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0" y="1748148"/>
            <a:ext cx="4201061" cy="1562959"/>
          </a:xfrm>
        </p:spPr>
        <p:txBody>
          <a:bodyPr vert="horz" wrap="square" lIns="0" tIns="0" rIns="0" bIns="0" rtlCol="0" anchor="t">
            <a:normAutofit fontScale="92500" lnSpcReduction="20000"/>
          </a:bodyPr>
          <a:lstStyle/>
          <a:p>
            <a:pPr indent="-228600">
              <a:buFont typeface="Arial" panose="020B0604020202020204" pitchFamily="34" charset="0"/>
              <a:buChar char="•"/>
            </a:pPr>
            <a:r>
              <a:rPr lang="en-US" sz="1600" dirty="0"/>
              <a:t>This is an example of file encryption; it includes:</a:t>
            </a:r>
          </a:p>
          <a:p>
            <a:pPr marL="285750" indent="-228600">
              <a:buFont typeface="Arial" panose="020B0604020202020204" pitchFamily="34" charset="0"/>
              <a:buChar char="•"/>
            </a:pPr>
            <a:r>
              <a:rPr lang="en-US" sz="1600" dirty="0"/>
              <a:t>Content of the plaintext file stating “This is a text file that we will encrypt with gpg. ”</a:t>
            </a:r>
          </a:p>
          <a:p>
            <a:pPr marL="285750" indent="-228600">
              <a:buFont typeface="Arial" panose="020B0604020202020204" pitchFamily="34" charset="0"/>
              <a:buChar char="•"/>
            </a:pPr>
            <a:r>
              <a:rPr lang="en-US" sz="1600" dirty="0"/>
              <a:t>Content of the encrypted file no longer shows legible text. </a:t>
            </a:r>
          </a:p>
        </p:txBody>
      </p:sp>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8" name="Rectangle 1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2" y="580363"/>
            <a:ext cx="5437188" cy="1333055"/>
          </a:xfrm>
        </p:spPr>
        <p:txBody>
          <a:bodyPr vert="horz" wrap="square" lIns="0" tIns="0" rIns="0" bIns="0" rtlCol="0" anchor="t" anchorCtr="0">
            <a:normAutofit/>
          </a:bodyPr>
          <a:lstStyle/>
          <a:p>
            <a:pPr>
              <a:lnSpc>
                <a:spcPct val="100000"/>
              </a:lnSpc>
            </a:pPr>
            <a:r>
              <a:rPr lang="en-US" sz="4800" b="0"/>
              <a:t>File Decryption</a:t>
            </a:r>
          </a:p>
        </p:txBody>
      </p:sp>
      <p:grpSp>
        <p:nvGrpSpPr>
          <p:cNvPr id="20" name="Group 19">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1"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Graphical user interface&#10;&#10;Description automatically generated">
            <a:extLst>
              <a:ext uri="{FF2B5EF4-FFF2-40B4-BE49-F238E27FC236}">
                <a16:creationId xmlns:a16="http://schemas.microsoft.com/office/drawing/2014/main" id="{66B2D707-25D5-BA61-FF7C-A1D078DA6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35942"/>
            <a:ext cx="5773738" cy="3123621"/>
          </a:xfrm>
          <a:custGeom>
            <a:avLst/>
            <a:gdLst/>
            <a:ahLst/>
            <a:cxnLst/>
            <a:rect l="l" t="t" r="r" b="b"/>
            <a:pathLst>
              <a:path w="5773738" h="3779838">
                <a:moveTo>
                  <a:pt x="0" y="0"/>
                </a:moveTo>
                <a:lnTo>
                  <a:pt x="5773738" y="0"/>
                </a:lnTo>
                <a:lnTo>
                  <a:pt x="5773738" y="3779838"/>
                </a:lnTo>
                <a:lnTo>
                  <a:pt x="0" y="3779838"/>
                </a:lnTo>
                <a:close/>
              </a:path>
            </a:pathLst>
          </a:cu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2" y="1736592"/>
            <a:ext cx="4500562" cy="4572000"/>
          </a:xfrm>
        </p:spPr>
        <p:txBody>
          <a:bodyPr vert="horz" wrap="square" lIns="0" tIns="0" rIns="0" bIns="0" rtlCol="0" anchor="t">
            <a:normAutofit/>
          </a:bodyPr>
          <a:lstStyle/>
          <a:p>
            <a:pPr indent="-228600">
              <a:buFont typeface="Arial" panose="020B0604020202020204" pitchFamily="34" charset="0"/>
              <a:buChar char="•"/>
            </a:pPr>
            <a:r>
              <a:rPr lang="en-US" dirty="0"/>
              <a:t>This screenshot shows me decrypting the file using the passphrase and shutting it off for access.</a:t>
            </a:r>
          </a:p>
          <a:p>
            <a:pPr marL="285750" indent="-228600">
              <a:buFont typeface="Arial" panose="020B0604020202020204" pitchFamily="34" charset="0"/>
              <a:buChar char="•"/>
            </a:pPr>
            <a:r>
              <a:rPr lang="en-US" dirty="0"/>
              <a:t>The encrypted file is listed by its name only.</a:t>
            </a:r>
          </a:p>
          <a:p>
            <a:pPr marL="285750" indent="-228600">
              <a:buFont typeface="Arial" panose="020B0604020202020204" pitchFamily="34" charset="0"/>
              <a:buChar char="•"/>
            </a:pPr>
            <a:r>
              <a:rPr lang="en-US" dirty="0"/>
              <a:t>The decrypting process inputting the ‘gpg testfiile.text.gpg’ command, then supplying a passcode to confirm authorization.</a:t>
            </a:r>
          </a:p>
          <a:p>
            <a:pPr marL="285750" indent="-228600">
              <a:buFont typeface="Arial" panose="020B0604020202020204" pitchFamily="34" charset="0"/>
              <a:buChar char="•"/>
            </a:pPr>
            <a:r>
              <a:rPr lang="en-US" dirty="0"/>
              <a:t>Both the encrypted file and the original plaintext file are listed.</a:t>
            </a:r>
          </a:p>
        </p:txBody>
      </p:sp>
    </p:spTree>
    <p:extLst>
      <p:ext uri="{BB962C8B-B14F-4D97-AF65-F5344CB8AC3E}">
        <p14:creationId xmlns:p14="http://schemas.microsoft.com/office/powerpoint/2010/main" val="32140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4559004"/>
              </p:ext>
            </p:extLst>
          </p:nvPr>
        </p:nvGraphicFramePr>
        <p:xfrm>
          <a:off x="1147342" y="1331952"/>
          <a:ext cx="7696200" cy="11633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213360">
                <a:tc>
                  <a:txBody>
                    <a:bodyPr/>
                    <a:lstStyle/>
                    <a:p>
                      <a:r>
                        <a:rPr lang="en-US" dirty="0"/>
                        <a:t>Question</a:t>
                      </a:r>
                    </a:p>
                  </a:txBody>
                  <a:tcPr/>
                </a:tc>
                <a:tc>
                  <a:txBody>
                    <a:bodyPr/>
                    <a:lstStyle/>
                    <a:p>
                      <a:pPr algn="ctr"/>
                      <a:r>
                        <a:rPr lang="en-US" baseline="0" dirty="0"/>
                        <a:t>Answer</a:t>
                      </a:r>
                    </a:p>
                  </a:txBody>
                  <a:tcPr/>
                </a:tc>
                <a:tc>
                  <a:txBody>
                    <a:bodyPr/>
                    <a:lstStyle/>
                    <a:p>
                      <a:pPr algn="ctr"/>
                      <a:r>
                        <a:rPr lang="en-US" dirty="0"/>
                        <a:t>30</a:t>
                      </a:r>
                    </a:p>
                  </a:txBody>
                  <a:tcPr/>
                </a:tc>
                <a:extLst>
                  <a:ext uri="{0D108BD9-81ED-4DB2-BD59-A6C34878D82A}">
                    <a16:rowId xmlns:a16="http://schemas.microsoft.com/office/drawing/2014/main" val="10001"/>
                  </a:ext>
                </a:extLst>
              </a:tr>
              <a:tr h="426720">
                <a:tc>
                  <a:txBody>
                    <a:bodyPr/>
                    <a:lstStyle/>
                    <a:p>
                      <a:r>
                        <a:rPr lang="en-US" dirty="0"/>
                        <a:t>Nmap Scan</a:t>
                      </a:r>
                    </a:p>
                  </a:txBody>
                  <a:tcPr/>
                </a:tc>
                <a:tc>
                  <a:txBody>
                    <a:bodyPr/>
                    <a:lstStyle/>
                    <a:p>
                      <a:pPr algn="ctr"/>
                      <a:r>
                        <a:rPr lang="en-US" baseline="0" dirty="0"/>
                        <a:t>Screenshot</a:t>
                      </a:r>
                    </a:p>
                  </a:txBody>
                  <a:tcPr/>
                </a:tc>
                <a:tc>
                  <a:txBody>
                    <a:bodyPr/>
                    <a:lstStyle/>
                    <a:p>
                      <a:pPr algn="ctr"/>
                      <a:r>
                        <a:rPr lang="en-US" dirty="0"/>
                        <a:t>30</a:t>
                      </a:r>
                    </a:p>
                  </a:txBody>
                  <a:tcPr/>
                </a:tc>
                <a:extLst>
                  <a:ext uri="{0D108BD9-81ED-4DB2-BD59-A6C34878D82A}">
                    <a16:rowId xmlns:a16="http://schemas.microsoft.com/office/drawing/2014/main" val="560696783"/>
                  </a:ext>
                </a:extLst>
              </a:tr>
            </a:tbl>
          </a:graphicData>
        </a:graphic>
      </p:graphicFrame>
      <p:sp>
        <p:nvSpPr>
          <p:cNvPr id="7" name="Text Placeholder 3">
            <a:extLst>
              <a:ext uri="{FF2B5EF4-FFF2-40B4-BE49-F238E27FC236}">
                <a16:creationId xmlns:a16="http://schemas.microsoft.com/office/drawing/2014/main" id="{59E6E519-C0EA-D9DB-3907-2B8161752238}"/>
              </a:ext>
            </a:extLst>
          </p:cNvPr>
          <p:cNvSpPr txBox="1">
            <a:spLocks/>
          </p:cNvSpPr>
          <p:nvPr/>
        </p:nvSpPr>
        <p:spPr>
          <a:xfrm>
            <a:off x="1220909" y="2958861"/>
            <a:ext cx="7770812" cy="2567187"/>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t>In the following slide, I show the result of a </a:t>
            </a:r>
            <a:r>
              <a:rPr lang="en-US" dirty="0" err="1"/>
              <a:t>nmap</a:t>
            </a:r>
            <a:r>
              <a:rPr lang="en-US" dirty="0"/>
              <a:t> after executing the command ‘ </a:t>
            </a:r>
            <a:r>
              <a:rPr lang="en-US" dirty="0" err="1"/>
              <a:t>sudo</a:t>
            </a:r>
            <a:r>
              <a:rPr lang="en-US" dirty="0"/>
              <a:t> iptables --</a:t>
            </a:r>
            <a:r>
              <a:rPr lang="en-US" sz="2000" dirty="0"/>
              <a:t>policy Input drop ’ and setting rules for incoming and outgoing IP addresses.</a:t>
            </a:r>
          </a:p>
          <a:p>
            <a:pPr>
              <a:spcBef>
                <a:spcPts val="0"/>
              </a:spcBef>
            </a:pPr>
            <a:r>
              <a:rPr lang="en-US" sz="2000" dirty="0"/>
              <a:t>What effect does the </a:t>
            </a:r>
            <a:r>
              <a:rPr lang="en-US" sz="2000" dirty="0" err="1"/>
              <a:t>sudo</a:t>
            </a:r>
            <a:r>
              <a:rPr lang="en-US" sz="2000" dirty="0"/>
              <a:t> iptables --policy input drop command have on the access to computing resources?</a:t>
            </a:r>
            <a:endParaRPr lang="en-US" b="1" dirty="0"/>
          </a:p>
          <a:p>
            <a:pPr marL="171450" indent="-171450">
              <a:spcBef>
                <a:spcPts val="0"/>
              </a:spcBef>
            </a:pPr>
            <a:r>
              <a:rPr lang="en-US" dirty="0">
                <a:latin typeface="Times New Roman" panose="02020603050405020304" pitchFamily="18" charset="0"/>
                <a:cs typeface="Times New Roman" panose="02020603050405020304" pitchFamily="18" charset="0"/>
              </a:rPr>
              <a:t>This command tells the computer to drop all incoming packets that do not match the set rules.</a:t>
            </a:r>
          </a:p>
          <a:p>
            <a:pPr marL="0" indent="0">
              <a:spcBef>
                <a:spcPts val="0"/>
              </a:spcBef>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3163" y="554937"/>
            <a:ext cx="5437187" cy="1274618"/>
          </a:xfrm>
        </p:spPr>
        <p:txBody>
          <a:bodyPr vert="horz" wrap="square" lIns="0" tIns="0" rIns="0" bIns="0" rtlCol="0" anchor="b" anchorCtr="0">
            <a:normAutofit/>
          </a:bodyPr>
          <a:lstStyle/>
          <a:p>
            <a:pPr>
              <a:lnSpc>
                <a:spcPct val="100000"/>
              </a:lnSpc>
            </a:pPr>
            <a:r>
              <a:rPr lang="en-US" sz="3600" b="0" dirty="0"/>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9404" y="2182987"/>
            <a:ext cx="5437187" cy="2265216"/>
          </a:xfrm>
        </p:spPr>
        <p:txBody>
          <a:bodyPr vert="horz" wrap="square" lIns="0" tIns="0" rIns="0" bIns="0" rtlCol="0">
            <a:normAutofit/>
          </a:bodyPr>
          <a:lstStyle/>
          <a:p>
            <a:pPr>
              <a:lnSpc>
                <a:spcPct val="100000"/>
              </a:lnSpc>
            </a:pPr>
            <a:r>
              <a:rPr lang="en-US" sz="2400" dirty="0"/>
              <a:t>This screenshot should show the Nmap scan result of the Linux Server VM.</a:t>
            </a:r>
          </a:p>
          <a:p>
            <a:pPr>
              <a:lnSpc>
                <a:spcPct val="100000"/>
              </a:lnSpc>
            </a:pPr>
            <a:r>
              <a:rPr lang="en-US" sz="2400" dirty="0"/>
              <a:t>While there are two VM’s with unique IP addresses, the Nmap only returns one.</a:t>
            </a:r>
          </a:p>
        </p:txBody>
      </p:sp>
      <p:pic>
        <p:nvPicPr>
          <p:cNvPr id="4" name="Picture 3" descr="Graphical user interface, text&#10;&#10;Description automatically generated">
            <a:extLst>
              <a:ext uri="{FF2B5EF4-FFF2-40B4-BE49-F238E27FC236}">
                <a16:creationId xmlns:a16="http://schemas.microsoft.com/office/drawing/2014/main" id="{D81A4B05-44A2-A0AA-F644-D2FA0D3B9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334" y="987424"/>
            <a:ext cx="5102225" cy="3793333"/>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393567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8" name="Freeform: Shape 1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3" name="Rectangle 2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padlock art">
            <a:extLst>
              <a:ext uri="{FF2B5EF4-FFF2-40B4-BE49-F238E27FC236}">
                <a16:creationId xmlns:a16="http://schemas.microsoft.com/office/drawing/2014/main" id="{1D32662E-6EF8-30C0-B975-AC75E36448C5}"/>
              </a:ext>
            </a:extLst>
          </p:cNvPr>
          <p:cNvPicPr>
            <a:picLocks noGrp="1" noRot="1" noChangeAspect="1" noMove="1" noResize="1" noEditPoints="1" noAdjustHandles="1" noChangeArrowheads="1" noChangeShapeType="1" noCrop="1"/>
          </p:cNvPicPr>
          <p:nvPr/>
        </p:nvPicPr>
        <p:blipFill rotWithShape="1">
          <a:blip r:embed="rId2"/>
          <a:srcRect t="20308" b="3161"/>
          <a:stretch/>
        </p:blipFill>
        <p:spPr>
          <a:xfrm>
            <a:off x="20" y="0"/>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5" name="Rectangle 24">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89FD76-7A09-29C3-50ED-038EF2A6198F}"/>
              </a:ext>
            </a:extLst>
          </p:cNvPr>
          <p:cNvSpPr txBox="1"/>
          <p:nvPr/>
        </p:nvSpPr>
        <p:spPr>
          <a:xfrm>
            <a:off x="5375564" y="796205"/>
            <a:ext cx="6209417" cy="2887174"/>
          </a:xfrm>
          <a:prstGeom prst="rect">
            <a:avLst/>
          </a:prstGeom>
        </p:spPr>
        <p:txBody>
          <a:bodyPr vert="horz" wrap="square" lIns="0" tIns="0" rIns="0" bIns="0" rtlCol="0" anchor="b" anchorCtr="0">
            <a:normAutofit/>
          </a:bodyPr>
          <a:lstStyle/>
          <a:p>
            <a:pPr>
              <a:lnSpc>
                <a:spcPct val="90000"/>
              </a:lnSpc>
              <a:spcBef>
                <a:spcPct val="0"/>
              </a:spcBef>
              <a:spcAft>
                <a:spcPts val="600"/>
              </a:spcAft>
            </a:pPr>
            <a:r>
              <a:rPr lang="en-US" sz="3000" kern="1200" dirty="0">
                <a:solidFill>
                  <a:schemeClr val="tx1"/>
                </a:solidFill>
                <a:latin typeface="+mj-lt"/>
                <a:ea typeface="+mj-ea"/>
                <a:cs typeface="+mj-cs"/>
              </a:rPr>
              <a:t>In the following slides, I will present a proposed security policy for a fictional organization.</a:t>
            </a:r>
          </a:p>
        </p:txBody>
      </p:sp>
      <p:sp>
        <p:nvSpPr>
          <p:cNvPr id="27" name="Rectangle 26">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04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C6805E-0384-60FD-3EB8-5B15DC423544}"/>
              </a:ext>
            </a:extLst>
          </p:cNvPr>
          <p:cNvSpPr>
            <a:spLocks noGrp="1"/>
          </p:cNvSpPr>
          <p:nvPr>
            <p:ph type="ftr" sz="quarter" idx="11"/>
          </p:nvPr>
        </p:nvSpPr>
        <p:spPr>
          <a:xfrm>
            <a:off x="1944418" y="588929"/>
            <a:ext cx="6379210" cy="644648"/>
          </a:xfrm>
          <a:solidFill>
            <a:schemeClr val="accent5">
              <a:lumMod val="40000"/>
              <a:lumOff val="60000"/>
            </a:schemeClr>
          </a:solidFill>
        </p:spPr>
        <p:txBody>
          <a:bodyPr/>
          <a:lstStyle/>
          <a:p>
            <a:pPr algn="ctr"/>
            <a:r>
              <a:rPr lang="en-US" sz="2000" dirty="0">
                <a:solidFill>
                  <a:schemeClr val="accent6">
                    <a:lumMod val="50000"/>
                    <a:alpha val="80000"/>
                  </a:schemeClr>
                </a:solidFill>
                <a:latin typeface="Times New Roman" panose="02020603050405020304" pitchFamily="18" charset="0"/>
                <a:cs typeface="Times New Roman" panose="02020603050405020304" pitchFamily="18" charset="0"/>
              </a:rPr>
              <a:t>Consensus Policy Resource Community</a:t>
            </a:r>
          </a:p>
        </p:txBody>
      </p:sp>
      <p:sp>
        <p:nvSpPr>
          <p:cNvPr id="4" name="Slide Number Placeholder 3">
            <a:extLst>
              <a:ext uri="{FF2B5EF4-FFF2-40B4-BE49-F238E27FC236}">
                <a16:creationId xmlns:a16="http://schemas.microsoft.com/office/drawing/2014/main" id="{C078D996-5646-E3A5-1724-410536AC9D65}"/>
              </a:ext>
            </a:extLst>
          </p:cNvPr>
          <p:cNvSpPr>
            <a:spLocks noGrp="1"/>
          </p:cNvSpPr>
          <p:nvPr>
            <p:ph type="sldNum" sz="quarter" idx="12"/>
          </p:nvPr>
        </p:nvSpPr>
        <p:spPr>
          <a:xfrm>
            <a:off x="327804" y="1892079"/>
            <a:ext cx="11731924" cy="4163664"/>
          </a:xfrm>
        </p:spPr>
        <p:txBody>
          <a:bodyPr/>
          <a:lstStyle/>
          <a:p>
            <a:pPr marL="0" marR="0" algn="l">
              <a:lnSpc>
                <a:spcPct val="115000"/>
              </a:lnSpc>
              <a:spcBef>
                <a:spcPts val="0"/>
              </a:spcBef>
              <a:spcAft>
                <a:spcPts val="1000"/>
              </a:spcAft>
            </a:pPr>
            <a:r>
              <a:rPr lang="en-US" sz="2800" b="1"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Bring Your Own Device (BYOD) Security Policy</a:t>
            </a:r>
            <a:endParaRPr lang="en-US" sz="2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2800" b="1"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Free Use Disclaimer:</a:t>
            </a:r>
            <a:r>
              <a:rPr lang="en-US" sz="2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This policy was created by or for the SANS Institute for the internet community. All or parts of this policy can be freely used for your organization. There is no prior approval required. </a:t>
            </a:r>
          </a:p>
          <a:p>
            <a:pPr marL="0" marR="0" algn="l">
              <a:lnSpc>
                <a:spcPct val="115000"/>
              </a:lnSpc>
              <a:spcBef>
                <a:spcPts val="0"/>
              </a:spcBef>
              <a:spcAft>
                <a:spcPts val="1000"/>
              </a:spcAft>
            </a:pPr>
            <a:r>
              <a:rPr lang="en-US" sz="2800" b="1"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Last Update Status:</a:t>
            </a:r>
            <a:r>
              <a:rPr lang="en-US" sz="2800" dirty="0">
                <a:solidFill>
                  <a:schemeClr val="accent5">
                    <a:lumMod val="20000"/>
                    <a:lumOff val="80000"/>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Updated August 2019</a:t>
            </a:r>
          </a:p>
          <a:p>
            <a:pPr algn="l"/>
            <a:endParaRPr lang="en-US" dirty="0"/>
          </a:p>
        </p:txBody>
      </p:sp>
      <p:pic>
        <p:nvPicPr>
          <p:cNvPr id="5" name="Picture 4">
            <a:extLst>
              <a:ext uri="{FF2B5EF4-FFF2-40B4-BE49-F238E27FC236}">
                <a16:creationId xmlns:a16="http://schemas.microsoft.com/office/drawing/2014/main" id="{248EFF46-9BA4-6E07-5F95-FCDD78AD54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992" y="484246"/>
            <a:ext cx="1149321" cy="749331"/>
          </a:xfrm>
          <a:prstGeom prst="rect">
            <a:avLst/>
          </a:prstGeom>
          <a:noFill/>
          <a:ln>
            <a:noFill/>
          </a:ln>
        </p:spPr>
      </p:pic>
      <p:sp>
        <p:nvSpPr>
          <p:cNvPr id="6" name="Rectangle 5">
            <a:extLst>
              <a:ext uri="{FF2B5EF4-FFF2-40B4-BE49-F238E27FC236}">
                <a16:creationId xmlns:a16="http://schemas.microsoft.com/office/drawing/2014/main" id="{DE7E9F42-0850-DD66-65D0-7D7624B7F3EA}"/>
              </a:ext>
            </a:extLst>
          </p:cNvPr>
          <p:cNvSpPr/>
          <p:nvPr/>
        </p:nvSpPr>
        <p:spPr>
          <a:xfrm>
            <a:off x="2734573" y="1008121"/>
            <a:ext cx="4942936" cy="5175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04330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purl.org/dc/terms/"/>
    <ds:schemaRef ds:uri="16c05727-aa75-4e4a-9b5f-8a80a1165891"/>
    <ds:schemaRef ds:uri="http://purl.org/dc/elements/1.1/"/>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230e9df3-be65-4c73-a93b-d1236ebd677e"/>
    <ds:schemaRef ds:uri="71af3243-3dd4-4a8d-8c0d-dd76da1f02a5"/>
    <ds:schemaRef ds:uri="http://www.w3.org/XML/1998/namespac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 float design</Template>
  <TotalTime>130</TotalTime>
  <Words>1117</Words>
  <Application>Microsoft Office PowerPoint</Application>
  <PresentationFormat>Widescreen</PresentationFormat>
  <Paragraphs>106</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Gill Sans MT</vt:lpstr>
      <vt:lpstr>Times New Roman</vt:lpstr>
      <vt:lpstr>Walbaum Display</vt:lpstr>
      <vt:lpstr>3DFloatVTI</vt:lpstr>
      <vt:lpstr>Security+</vt:lpstr>
      <vt:lpstr>Security+</vt:lpstr>
      <vt:lpstr>PowerPoint Presentation</vt:lpstr>
      <vt:lpstr>PowerPoint Presentation</vt:lpstr>
      <vt:lpstr>File Decryption</vt:lpstr>
      <vt:lpstr>PowerPoint Presentation</vt:lpstr>
      <vt:lpstr>Nmap Scan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Common-auth Configuration File</vt:lpstr>
      <vt:lpstr>MFA Logon Screen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dc:title>
  <dc:creator>zachariah swanson</dc:creator>
  <cp:lastModifiedBy>zachariah swanson</cp:lastModifiedBy>
  <cp:revision>1</cp:revision>
  <dcterms:created xsi:type="dcterms:W3CDTF">2022-10-23T14:12:19Z</dcterms:created>
  <dcterms:modified xsi:type="dcterms:W3CDTF">2022-10-23T16:22:37Z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