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3" r:id="rId4"/>
    <p:sldId id="264" r:id="rId5"/>
    <p:sldId id="265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3E005-9A09-4F86-8321-C519046EE95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408621-9398-4FA9-969E-B86EFF735323}">
      <dgm:prSet/>
      <dgm:spPr/>
      <dgm:t>
        <a:bodyPr/>
        <a:lstStyle/>
        <a:p>
          <a:r>
            <a:rPr lang="en-US" dirty="0"/>
            <a:t>Comparing captures no. 20 and 22. Both packets are ICMP traffic but there are subtle differences between them.  The time-to-live and data field sizes in the two packets.  What differences do you see? </a:t>
          </a:r>
        </a:p>
        <a:p>
          <a:r>
            <a:rPr lang="en-US" b="0" i="0" dirty="0"/>
            <a:t>Number 20 has a length of 84. </a:t>
          </a:r>
          <a:endParaRPr lang="en-US" dirty="0"/>
        </a:p>
      </dgm:t>
    </dgm:pt>
    <dgm:pt modelId="{54DD6E79-5805-466F-9490-F0DB17E5CFEC}" type="parTrans" cxnId="{60F60D66-1AFD-4B67-8E11-4A1DB65857BE}">
      <dgm:prSet/>
      <dgm:spPr/>
      <dgm:t>
        <a:bodyPr/>
        <a:lstStyle/>
        <a:p>
          <a:endParaRPr lang="en-US"/>
        </a:p>
      </dgm:t>
    </dgm:pt>
    <dgm:pt modelId="{94D15E4D-CCAD-4DFB-904B-9BA350BD2DF3}" type="sibTrans" cxnId="{60F60D66-1AFD-4B67-8E11-4A1DB65857BE}">
      <dgm:prSet/>
      <dgm:spPr/>
      <dgm:t>
        <a:bodyPr/>
        <a:lstStyle/>
        <a:p>
          <a:endParaRPr lang="en-US"/>
        </a:p>
      </dgm:t>
    </dgm:pt>
    <dgm:pt modelId="{739947EF-D3C2-444C-871E-45994E1A9D57}">
      <dgm:prSet/>
      <dgm:spPr/>
      <dgm:t>
        <a:bodyPr/>
        <a:lstStyle/>
        <a:p>
          <a:r>
            <a:rPr lang="en-US" dirty="0"/>
            <a:t>Do a little Internet research to discover which operating systems use the specific values in their ping commands. What operating system generated the echo request in capture 20?</a:t>
          </a:r>
          <a:r>
            <a:rPr lang="en-US" b="0" i="0" dirty="0"/>
            <a:t>  </a:t>
          </a:r>
          <a:r>
            <a:rPr lang="en-US" dirty="0"/>
            <a:t>A</a:t>
          </a:r>
          <a:r>
            <a:rPr lang="en-US" b="0" i="0" dirty="0"/>
            <a:t> Linux</a:t>
          </a:r>
          <a:r>
            <a:rPr lang="en-US" dirty="0"/>
            <a:t> or </a:t>
          </a:r>
          <a:r>
            <a:rPr lang="en-US" b="0" i="0" dirty="0"/>
            <a:t>Unix based of the previous information.</a:t>
          </a:r>
          <a:endParaRPr lang="en-US" dirty="0"/>
        </a:p>
      </dgm:t>
    </dgm:pt>
    <dgm:pt modelId="{C4AE27B1-F33F-4960-B8A5-E2C0BD39899E}" type="parTrans" cxnId="{0FC3D46E-FC5E-4F24-A07B-D1AE68A4DB7A}">
      <dgm:prSet/>
      <dgm:spPr/>
      <dgm:t>
        <a:bodyPr/>
        <a:lstStyle/>
        <a:p>
          <a:endParaRPr lang="en-US"/>
        </a:p>
      </dgm:t>
    </dgm:pt>
    <dgm:pt modelId="{6C28A0F9-11A8-43A5-8C50-01D34D040718}" type="sibTrans" cxnId="{0FC3D46E-FC5E-4F24-A07B-D1AE68A4DB7A}">
      <dgm:prSet/>
      <dgm:spPr/>
      <dgm:t>
        <a:bodyPr/>
        <a:lstStyle/>
        <a:p>
          <a:endParaRPr lang="en-US"/>
        </a:p>
      </dgm:t>
    </dgm:pt>
    <dgm:pt modelId="{9F11EB14-DDE4-427A-951F-E80AB5BE3222}">
      <dgm:prSet/>
      <dgm:spPr/>
      <dgm:t>
        <a:bodyPr/>
        <a:lstStyle/>
        <a:p>
          <a:r>
            <a:rPr lang="en-US" dirty="0"/>
            <a:t>Review packet no. 37 and beyond, what do you think is taking place here?</a:t>
          </a:r>
        </a:p>
        <a:p>
          <a:r>
            <a:rPr lang="en-US" dirty="0"/>
            <a:t>IP Flooding</a:t>
          </a:r>
        </a:p>
      </dgm:t>
    </dgm:pt>
    <dgm:pt modelId="{05BE1E01-34F4-4E76-973C-ABB28189D494}" type="parTrans" cxnId="{F40A8DAD-8939-4088-8C9B-C86C2AC46541}">
      <dgm:prSet/>
      <dgm:spPr/>
      <dgm:t>
        <a:bodyPr/>
        <a:lstStyle/>
        <a:p>
          <a:endParaRPr lang="en-US"/>
        </a:p>
      </dgm:t>
    </dgm:pt>
    <dgm:pt modelId="{5D6E5C53-D919-4EE6-9777-54205F674400}" type="sibTrans" cxnId="{F40A8DAD-8939-4088-8C9B-C86C2AC46541}">
      <dgm:prSet/>
      <dgm:spPr/>
      <dgm:t>
        <a:bodyPr/>
        <a:lstStyle/>
        <a:p>
          <a:endParaRPr lang="en-US"/>
        </a:p>
      </dgm:t>
    </dgm:pt>
    <dgm:pt modelId="{B78A2FDA-F8F7-480D-A1FA-01EA010F54B8}">
      <dgm:prSet/>
      <dgm:spPr/>
      <dgm:t>
        <a:bodyPr/>
        <a:lstStyle/>
        <a:p>
          <a:r>
            <a:rPr lang="en-US" dirty="0"/>
            <a:t>Look at capture 22846. What is suspicious about the flag settings in this packet? </a:t>
          </a:r>
        </a:p>
        <a:p>
          <a:r>
            <a:rPr lang="en-US" dirty="0"/>
            <a:t>Reserved bit: Not set, Don’t fragment: not set, More fragment: not set, Fragment offset: 0.</a:t>
          </a:r>
        </a:p>
      </dgm:t>
    </dgm:pt>
    <dgm:pt modelId="{4BD1129F-7BC3-4E40-8FAE-719040DC6491}" type="parTrans" cxnId="{600B35E3-DD42-446C-8840-A881D04536E0}">
      <dgm:prSet/>
      <dgm:spPr/>
      <dgm:t>
        <a:bodyPr/>
        <a:lstStyle/>
        <a:p>
          <a:endParaRPr lang="en-US"/>
        </a:p>
      </dgm:t>
    </dgm:pt>
    <dgm:pt modelId="{B8DFB2F6-834B-4A99-B983-0F8300F8D96C}" type="sibTrans" cxnId="{600B35E3-DD42-446C-8840-A881D04536E0}">
      <dgm:prSet/>
      <dgm:spPr/>
      <dgm:t>
        <a:bodyPr/>
        <a:lstStyle/>
        <a:p>
          <a:endParaRPr lang="en-US"/>
        </a:p>
      </dgm:t>
    </dgm:pt>
    <dgm:pt modelId="{08CE66F1-B3FD-471E-BB18-6E9DDFEBBDE1}">
      <dgm:prSet/>
      <dgm:spPr/>
      <dgm:t>
        <a:bodyPr/>
        <a:lstStyle/>
        <a:p>
          <a:r>
            <a:rPr lang="en-US"/>
            <a:t>What is the IP address of the host being targeted? 192.168.25.1</a:t>
          </a:r>
        </a:p>
      </dgm:t>
    </dgm:pt>
    <dgm:pt modelId="{BC15BE21-7790-4549-89CC-E082424663A2}" type="parTrans" cxnId="{5591C7A7-5D06-4E66-B35D-B6312165DBFB}">
      <dgm:prSet/>
      <dgm:spPr/>
      <dgm:t>
        <a:bodyPr/>
        <a:lstStyle/>
        <a:p>
          <a:endParaRPr lang="en-US"/>
        </a:p>
      </dgm:t>
    </dgm:pt>
    <dgm:pt modelId="{7596DEC2-10D5-441F-B628-2333CEC29EB8}" type="sibTrans" cxnId="{5591C7A7-5D06-4E66-B35D-B6312165DBFB}">
      <dgm:prSet/>
      <dgm:spPr/>
      <dgm:t>
        <a:bodyPr/>
        <a:lstStyle/>
        <a:p>
          <a:endParaRPr lang="en-US"/>
        </a:p>
      </dgm:t>
    </dgm:pt>
    <dgm:pt modelId="{8205C0C3-5DB0-44D9-9240-A1B421B7037B}" type="pres">
      <dgm:prSet presAssocID="{DAD3E005-9A09-4F86-8321-C519046EE95F}" presName="root" presStyleCnt="0">
        <dgm:presLayoutVars>
          <dgm:dir/>
          <dgm:resizeHandles val="exact"/>
        </dgm:presLayoutVars>
      </dgm:prSet>
      <dgm:spPr/>
    </dgm:pt>
    <dgm:pt modelId="{504C8B16-43BD-499C-8D9E-7BD426895111}" type="pres">
      <dgm:prSet presAssocID="{D5408621-9398-4FA9-969E-B86EFF735323}" presName="compNode" presStyleCnt="0"/>
      <dgm:spPr/>
    </dgm:pt>
    <dgm:pt modelId="{21DC32EC-916E-4070-8120-564E1C298CBA}" type="pres">
      <dgm:prSet presAssocID="{D5408621-9398-4FA9-969E-B86EFF73532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281AFC3-8152-4147-B0CF-6F44D8E5D75D}" type="pres">
      <dgm:prSet presAssocID="{D5408621-9398-4FA9-969E-B86EFF735323}" presName="spaceRect" presStyleCnt="0"/>
      <dgm:spPr/>
    </dgm:pt>
    <dgm:pt modelId="{C0E95CB1-F01C-4720-ABEF-598BB64E3FE3}" type="pres">
      <dgm:prSet presAssocID="{D5408621-9398-4FA9-969E-B86EFF735323}" presName="textRect" presStyleLbl="revTx" presStyleIdx="0" presStyleCnt="5" custScaleX="192380" custScaleY="115917">
        <dgm:presLayoutVars>
          <dgm:chMax val="1"/>
          <dgm:chPref val="1"/>
        </dgm:presLayoutVars>
      </dgm:prSet>
      <dgm:spPr/>
    </dgm:pt>
    <dgm:pt modelId="{FCC48CC2-C740-4AA0-B70A-8ED01E7626D3}" type="pres">
      <dgm:prSet presAssocID="{94D15E4D-CCAD-4DFB-904B-9BA350BD2DF3}" presName="sibTrans" presStyleCnt="0"/>
      <dgm:spPr/>
    </dgm:pt>
    <dgm:pt modelId="{CDD42174-DA3F-48F0-AEB1-A763519BB997}" type="pres">
      <dgm:prSet presAssocID="{739947EF-D3C2-444C-871E-45994E1A9D57}" presName="compNode" presStyleCnt="0"/>
      <dgm:spPr/>
    </dgm:pt>
    <dgm:pt modelId="{7C8A9CF5-01F7-449F-8AB4-78A788D71BD2}" type="pres">
      <dgm:prSet presAssocID="{739947EF-D3C2-444C-871E-45994E1A9D57}" presName="iconRect" presStyleLbl="node1" presStyleIdx="1" presStyleCnt="5" custLinFactNeighborX="3440" custLinFactNeighborY="223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EE21368-183A-4EE7-9234-011268A28DCC}" type="pres">
      <dgm:prSet presAssocID="{739947EF-D3C2-444C-871E-45994E1A9D57}" presName="spaceRect" presStyleCnt="0"/>
      <dgm:spPr/>
    </dgm:pt>
    <dgm:pt modelId="{B14EE7A2-60E7-421C-AED9-4AAC038E20CB}" type="pres">
      <dgm:prSet presAssocID="{739947EF-D3C2-444C-871E-45994E1A9D57}" presName="textRect" presStyleLbl="revTx" presStyleIdx="1" presStyleCnt="5" custScaleX="127976" custScaleY="170589" custLinFactNeighborX="1486" custLinFactNeighborY="45410">
        <dgm:presLayoutVars>
          <dgm:chMax val="1"/>
          <dgm:chPref val="1"/>
        </dgm:presLayoutVars>
      </dgm:prSet>
      <dgm:spPr/>
    </dgm:pt>
    <dgm:pt modelId="{93EEB30D-C8BB-4BE6-BA66-9E453BDA1B0D}" type="pres">
      <dgm:prSet presAssocID="{6C28A0F9-11A8-43A5-8C50-01D34D040718}" presName="sibTrans" presStyleCnt="0"/>
      <dgm:spPr/>
    </dgm:pt>
    <dgm:pt modelId="{8543D297-7FC2-488C-B89D-94B46AFF3AB5}" type="pres">
      <dgm:prSet presAssocID="{9F11EB14-DDE4-427A-951F-E80AB5BE3222}" presName="compNode" presStyleCnt="0"/>
      <dgm:spPr/>
    </dgm:pt>
    <dgm:pt modelId="{17143E63-4C7A-4CD4-8436-6A7860FCCEB2}" type="pres">
      <dgm:prSet presAssocID="{9F11EB14-DDE4-427A-951F-E80AB5BE32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44765857-CC17-4D36-8979-9BCD0651F09C}" type="pres">
      <dgm:prSet presAssocID="{9F11EB14-DDE4-427A-951F-E80AB5BE3222}" presName="spaceRect" presStyleCnt="0"/>
      <dgm:spPr/>
    </dgm:pt>
    <dgm:pt modelId="{45415E61-561D-4FAA-B62C-A3725B22C5A9}" type="pres">
      <dgm:prSet presAssocID="{9F11EB14-DDE4-427A-951F-E80AB5BE3222}" presName="textRect" presStyleLbl="revTx" presStyleIdx="2" presStyleCnt="5">
        <dgm:presLayoutVars>
          <dgm:chMax val="1"/>
          <dgm:chPref val="1"/>
        </dgm:presLayoutVars>
      </dgm:prSet>
      <dgm:spPr/>
    </dgm:pt>
    <dgm:pt modelId="{2D14D7F4-2845-42C6-9B33-7F56188B6F45}" type="pres">
      <dgm:prSet presAssocID="{5D6E5C53-D919-4EE6-9777-54205F674400}" presName="sibTrans" presStyleCnt="0"/>
      <dgm:spPr/>
    </dgm:pt>
    <dgm:pt modelId="{6350C36C-79C8-4EA4-801A-78BEE92FD75D}" type="pres">
      <dgm:prSet presAssocID="{B78A2FDA-F8F7-480D-A1FA-01EA010F54B8}" presName="compNode" presStyleCnt="0"/>
      <dgm:spPr/>
    </dgm:pt>
    <dgm:pt modelId="{826D9F31-1E61-495D-AD73-FCB9033A63FE}" type="pres">
      <dgm:prSet presAssocID="{B78A2FDA-F8F7-480D-A1FA-01EA010F54B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6DAA1802-2087-41BB-83B0-ABD423C5EB30}" type="pres">
      <dgm:prSet presAssocID="{B78A2FDA-F8F7-480D-A1FA-01EA010F54B8}" presName="spaceRect" presStyleCnt="0"/>
      <dgm:spPr/>
    </dgm:pt>
    <dgm:pt modelId="{F0A00768-4236-46AB-B68B-D2DBEE51BCA9}" type="pres">
      <dgm:prSet presAssocID="{B78A2FDA-F8F7-480D-A1FA-01EA010F54B8}" presName="textRect" presStyleLbl="revTx" presStyleIdx="3" presStyleCnt="5">
        <dgm:presLayoutVars>
          <dgm:chMax val="1"/>
          <dgm:chPref val="1"/>
        </dgm:presLayoutVars>
      </dgm:prSet>
      <dgm:spPr/>
    </dgm:pt>
    <dgm:pt modelId="{300F309C-CF63-4693-BB8B-2F9F0ABA36EB}" type="pres">
      <dgm:prSet presAssocID="{B8DFB2F6-834B-4A99-B983-0F8300F8D96C}" presName="sibTrans" presStyleCnt="0"/>
      <dgm:spPr/>
    </dgm:pt>
    <dgm:pt modelId="{1099A0F5-7B5B-41E7-AD20-ACA5541CEB6B}" type="pres">
      <dgm:prSet presAssocID="{08CE66F1-B3FD-471E-BB18-6E9DDFEBBDE1}" presName="compNode" presStyleCnt="0"/>
      <dgm:spPr/>
    </dgm:pt>
    <dgm:pt modelId="{2FA013F7-B05E-4AAC-A032-8D6AD282BC78}" type="pres">
      <dgm:prSet presAssocID="{08CE66F1-B3FD-471E-BB18-6E9DDFEBBDE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ABB03E3-347D-416F-9498-2520C33B47F6}" type="pres">
      <dgm:prSet presAssocID="{08CE66F1-B3FD-471E-BB18-6E9DDFEBBDE1}" presName="spaceRect" presStyleCnt="0"/>
      <dgm:spPr/>
    </dgm:pt>
    <dgm:pt modelId="{E3EADE8B-CBE3-4C5A-B4D8-C575EBCD2AC6}" type="pres">
      <dgm:prSet presAssocID="{08CE66F1-B3FD-471E-BB18-6E9DDFEBBDE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B88360C-788D-4BBD-988C-E81D1E431C9B}" type="presOf" srcId="{08CE66F1-B3FD-471E-BB18-6E9DDFEBBDE1}" destId="{E3EADE8B-CBE3-4C5A-B4D8-C575EBCD2AC6}" srcOrd="0" destOrd="0" presId="urn:microsoft.com/office/officeart/2018/2/layout/IconLabelList"/>
    <dgm:cxn modelId="{5B337514-3AA6-4755-A614-A7CCDE18282B}" type="presOf" srcId="{9F11EB14-DDE4-427A-951F-E80AB5BE3222}" destId="{45415E61-561D-4FAA-B62C-A3725B22C5A9}" srcOrd="0" destOrd="0" presId="urn:microsoft.com/office/officeart/2018/2/layout/IconLabelList"/>
    <dgm:cxn modelId="{60F60D66-1AFD-4B67-8E11-4A1DB65857BE}" srcId="{DAD3E005-9A09-4F86-8321-C519046EE95F}" destId="{D5408621-9398-4FA9-969E-B86EFF735323}" srcOrd="0" destOrd="0" parTransId="{54DD6E79-5805-466F-9490-F0DB17E5CFEC}" sibTransId="{94D15E4D-CCAD-4DFB-904B-9BA350BD2DF3}"/>
    <dgm:cxn modelId="{CB29F66D-F031-4F87-A6F4-19F18C7CCD01}" type="presOf" srcId="{D5408621-9398-4FA9-969E-B86EFF735323}" destId="{C0E95CB1-F01C-4720-ABEF-598BB64E3FE3}" srcOrd="0" destOrd="0" presId="urn:microsoft.com/office/officeart/2018/2/layout/IconLabelList"/>
    <dgm:cxn modelId="{0FC3D46E-FC5E-4F24-A07B-D1AE68A4DB7A}" srcId="{DAD3E005-9A09-4F86-8321-C519046EE95F}" destId="{739947EF-D3C2-444C-871E-45994E1A9D57}" srcOrd="1" destOrd="0" parTransId="{C4AE27B1-F33F-4960-B8A5-E2C0BD39899E}" sibTransId="{6C28A0F9-11A8-43A5-8C50-01D34D040718}"/>
    <dgm:cxn modelId="{B6D70E96-66E6-4CA6-88C7-51780C7BA92A}" type="presOf" srcId="{DAD3E005-9A09-4F86-8321-C519046EE95F}" destId="{8205C0C3-5DB0-44D9-9240-A1B421B7037B}" srcOrd="0" destOrd="0" presId="urn:microsoft.com/office/officeart/2018/2/layout/IconLabelList"/>
    <dgm:cxn modelId="{5591C7A7-5D06-4E66-B35D-B6312165DBFB}" srcId="{DAD3E005-9A09-4F86-8321-C519046EE95F}" destId="{08CE66F1-B3FD-471E-BB18-6E9DDFEBBDE1}" srcOrd="4" destOrd="0" parTransId="{BC15BE21-7790-4549-89CC-E082424663A2}" sibTransId="{7596DEC2-10D5-441F-B628-2333CEC29EB8}"/>
    <dgm:cxn modelId="{F40A8DAD-8939-4088-8C9B-C86C2AC46541}" srcId="{DAD3E005-9A09-4F86-8321-C519046EE95F}" destId="{9F11EB14-DDE4-427A-951F-E80AB5BE3222}" srcOrd="2" destOrd="0" parTransId="{05BE1E01-34F4-4E76-973C-ABB28189D494}" sibTransId="{5D6E5C53-D919-4EE6-9777-54205F674400}"/>
    <dgm:cxn modelId="{C06496AD-8AF6-48C0-8DB5-5195C4FD8B81}" type="presOf" srcId="{739947EF-D3C2-444C-871E-45994E1A9D57}" destId="{B14EE7A2-60E7-421C-AED9-4AAC038E20CB}" srcOrd="0" destOrd="0" presId="urn:microsoft.com/office/officeart/2018/2/layout/IconLabelList"/>
    <dgm:cxn modelId="{93AC10D5-168F-4B1C-9750-3BA7D4EB38DF}" type="presOf" srcId="{B78A2FDA-F8F7-480D-A1FA-01EA010F54B8}" destId="{F0A00768-4236-46AB-B68B-D2DBEE51BCA9}" srcOrd="0" destOrd="0" presId="urn:microsoft.com/office/officeart/2018/2/layout/IconLabelList"/>
    <dgm:cxn modelId="{600B35E3-DD42-446C-8840-A881D04536E0}" srcId="{DAD3E005-9A09-4F86-8321-C519046EE95F}" destId="{B78A2FDA-F8F7-480D-A1FA-01EA010F54B8}" srcOrd="3" destOrd="0" parTransId="{4BD1129F-7BC3-4E40-8FAE-719040DC6491}" sibTransId="{B8DFB2F6-834B-4A99-B983-0F8300F8D96C}"/>
    <dgm:cxn modelId="{74ACFEB4-9A27-419A-A748-19928D6DA69C}" type="presParOf" srcId="{8205C0C3-5DB0-44D9-9240-A1B421B7037B}" destId="{504C8B16-43BD-499C-8D9E-7BD426895111}" srcOrd="0" destOrd="0" presId="urn:microsoft.com/office/officeart/2018/2/layout/IconLabelList"/>
    <dgm:cxn modelId="{ED019220-1D0C-4BE9-A226-8BD53E90C0A9}" type="presParOf" srcId="{504C8B16-43BD-499C-8D9E-7BD426895111}" destId="{21DC32EC-916E-4070-8120-564E1C298CBA}" srcOrd="0" destOrd="0" presId="urn:microsoft.com/office/officeart/2018/2/layout/IconLabelList"/>
    <dgm:cxn modelId="{DD20AADC-DD6E-4B82-A379-3E6D96FE99A4}" type="presParOf" srcId="{504C8B16-43BD-499C-8D9E-7BD426895111}" destId="{3281AFC3-8152-4147-B0CF-6F44D8E5D75D}" srcOrd="1" destOrd="0" presId="urn:microsoft.com/office/officeart/2018/2/layout/IconLabelList"/>
    <dgm:cxn modelId="{F7684981-C55B-47F4-86AC-12D85F774D81}" type="presParOf" srcId="{504C8B16-43BD-499C-8D9E-7BD426895111}" destId="{C0E95CB1-F01C-4720-ABEF-598BB64E3FE3}" srcOrd="2" destOrd="0" presId="urn:microsoft.com/office/officeart/2018/2/layout/IconLabelList"/>
    <dgm:cxn modelId="{A8628313-5D68-46AF-871F-FDA720BF29C0}" type="presParOf" srcId="{8205C0C3-5DB0-44D9-9240-A1B421B7037B}" destId="{FCC48CC2-C740-4AA0-B70A-8ED01E7626D3}" srcOrd="1" destOrd="0" presId="urn:microsoft.com/office/officeart/2018/2/layout/IconLabelList"/>
    <dgm:cxn modelId="{D1B0DDEC-6450-43E5-927D-6E4CDE84462F}" type="presParOf" srcId="{8205C0C3-5DB0-44D9-9240-A1B421B7037B}" destId="{CDD42174-DA3F-48F0-AEB1-A763519BB997}" srcOrd="2" destOrd="0" presId="urn:microsoft.com/office/officeart/2018/2/layout/IconLabelList"/>
    <dgm:cxn modelId="{C5D3C9B3-73B3-44DD-828E-6138C7A7F150}" type="presParOf" srcId="{CDD42174-DA3F-48F0-AEB1-A763519BB997}" destId="{7C8A9CF5-01F7-449F-8AB4-78A788D71BD2}" srcOrd="0" destOrd="0" presId="urn:microsoft.com/office/officeart/2018/2/layout/IconLabelList"/>
    <dgm:cxn modelId="{1FC1CEF6-4D16-4A78-9279-ADAE36A44881}" type="presParOf" srcId="{CDD42174-DA3F-48F0-AEB1-A763519BB997}" destId="{2EE21368-183A-4EE7-9234-011268A28DCC}" srcOrd="1" destOrd="0" presId="urn:microsoft.com/office/officeart/2018/2/layout/IconLabelList"/>
    <dgm:cxn modelId="{E4669203-8F5E-42ED-95FF-29DB9DAC25E9}" type="presParOf" srcId="{CDD42174-DA3F-48F0-AEB1-A763519BB997}" destId="{B14EE7A2-60E7-421C-AED9-4AAC038E20CB}" srcOrd="2" destOrd="0" presId="urn:microsoft.com/office/officeart/2018/2/layout/IconLabelList"/>
    <dgm:cxn modelId="{F18C8C4C-F9EB-46BD-9A2F-3D46564FEBD0}" type="presParOf" srcId="{8205C0C3-5DB0-44D9-9240-A1B421B7037B}" destId="{93EEB30D-C8BB-4BE6-BA66-9E453BDA1B0D}" srcOrd="3" destOrd="0" presId="urn:microsoft.com/office/officeart/2018/2/layout/IconLabelList"/>
    <dgm:cxn modelId="{F50FBD98-F552-4117-91DC-3AB5C341BD66}" type="presParOf" srcId="{8205C0C3-5DB0-44D9-9240-A1B421B7037B}" destId="{8543D297-7FC2-488C-B89D-94B46AFF3AB5}" srcOrd="4" destOrd="0" presId="urn:microsoft.com/office/officeart/2018/2/layout/IconLabelList"/>
    <dgm:cxn modelId="{E6066000-1D09-4BF3-B146-AEC7A5444142}" type="presParOf" srcId="{8543D297-7FC2-488C-B89D-94B46AFF3AB5}" destId="{17143E63-4C7A-4CD4-8436-6A7860FCCEB2}" srcOrd="0" destOrd="0" presId="urn:microsoft.com/office/officeart/2018/2/layout/IconLabelList"/>
    <dgm:cxn modelId="{ED6BBDC8-8038-411C-B307-9E31FEB63731}" type="presParOf" srcId="{8543D297-7FC2-488C-B89D-94B46AFF3AB5}" destId="{44765857-CC17-4D36-8979-9BCD0651F09C}" srcOrd="1" destOrd="0" presId="urn:microsoft.com/office/officeart/2018/2/layout/IconLabelList"/>
    <dgm:cxn modelId="{73471EEC-8F45-41EB-92B8-39602B7D0E58}" type="presParOf" srcId="{8543D297-7FC2-488C-B89D-94B46AFF3AB5}" destId="{45415E61-561D-4FAA-B62C-A3725B22C5A9}" srcOrd="2" destOrd="0" presId="urn:microsoft.com/office/officeart/2018/2/layout/IconLabelList"/>
    <dgm:cxn modelId="{7128A07A-9760-4F67-BA1F-C6A00FB08ED3}" type="presParOf" srcId="{8205C0C3-5DB0-44D9-9240-A1B421B7037B}" destId="{2D14D7F4-2845-42C6-9B33-7F56188B6F45}" srcOrd="5" destOrd="0" presId="urn:microsoft.com/office/officeart/2018/2/layout/IconLabelList"/>
    <dgm:cxn modelId="{1CFE9CDE-B8E0-45E7-8E63-2004485BB2C8}" type="presParOf" srcId="{8205C0C3-5DB0-44D9-9240-A1B421B7037B}" destId="{6350C36C-79C8-4EA4-801A-78BEE92FD75D}" srcOrd="6" destOrd="0" presId="urn:microsoft.com/office/officeart/2018/2/layout/IconLabelList"/>
    <dgm:cxn modelId="{82F99CF0-0A02-44BB-B7DC-21D2853FDE5E}" type="presParOf" srcId="{6350C36C-79C8-4EA4-801A-78BEE92FD75D}" destId="{826D9F31-1E61-495D-AD73-FCB9033A63FE}" srcOrd="0" destOrd="0" presId="urn:microsoft.com/office/officeart/2018/2/layout/IconLabelList"/>
    <dgm:cxn modelId="{35AD30EF-E21C-4803-B380-EA8D2F283047}" type="presParOf" srcId="{6350C36C-79C8-4EA4-801A-78BEE92FD75D}" destId="{6DAA1802-2087-41BB-83B0-ABD423C5EB30}" srcOrd="1" destOrd="0" presId="urn:microsoft.com/office/officeart/2018/2/layout/IconLabelList"/>
    <dgm:cxn modelId="{015E7BBD-8EC2-420E-B65D-5C0FB17A1D01}" type="presParOf" srcId="{6350C36C-79C8-4EA4-801A-78BEE92FD75D}" destId="{F0A00768-4236-46AB-B68B-D2DBEE51BCA9}" srcOrd="2" destOrd="0" presId="urn:microsoft.com/office/officeart/2018/2/layout/IconLabelList"/>
    <dgm:cxn modelId="{2C0E3BE7-5CD3-41DC-87D9-1524CED9E4E6}" type="presParOf" srcId="{8205C0C3-5DB0-44D9-9240-A1B421B7037B}" destId="{300F309C-CF63-4693-BB8B-2F9F0ABA36EB}" srcOrd="7" destOrd="0" presId="urn:microsoft.com/office/officeart/2018/2/layout/IconLabelList"/>
    <dgm:cxn modelId="{B0E429FA-E33D-425F-BD00-77E3590B53BB}" type="presParOf" srcId="{8205C0C3-5DB0-44D9-9240-A1B421B7037B}" destId="{1099A0F5-7B5B-41E7-AD20-ACA5541CEB6B}" srcOrd="8" destOrd="0" presId="urn:microsoft.com/office/officeart/2018/2/layout/IconLabelList"/>
    <dgm:cxn modelId="{CF8BC615-B20C-4254-8983-19257F523461}" type="presParOf" srcId="{1099A0F5-7B5B-41E7-AD20-ACA5541CEB6B}" destId="{2FA013F7-B05E-4AAC-A032-8D6AD282BC78}" srcOrd="0" destOrd="0" presId="urn:microsoft.com/office/officeart/2018/2/layout/IconLabelList"/>
    <dgm:cxn modelId="{78528F7F-E55E-424D-A37D-F9ADDA0ADED6}" type="presParOf" srcId="{1099A0F5-7B5B-41E7-AD20-ACA5541CEB6B}" destId="{5ABB03E3-347D-416F-9498-2520C33B47F6}" srcOrd="1" destOrd="0" presId="urn:microsoft.com/office/officeart/2018/2/layout/IconLabelList"/>
    <dgm:cxn modelId="{2EFEEF14-D95D-4D76-854F-9AE1D58B2108}" type="presParOf" srcId="{1099A0F5-7B5B-41E7-AD20-ACA5541CEB6B}" destId="{E3EADE8B-CBE3-4C5A-B4D8-C575EBCD2A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C32EC-916E-4070-8120-564E1C298CBA}">
      <dsp:nvSpPr>
        <dsp:cNvPr id="0" name=""/>
        <dsp:cNvSpPr/>
      </dsp:nvSpPr>
      <dsp:spPr>
        <a:xfrm>
          <a:off x="1232661" y="935153"/>
          <a:ext cx="752255" cy="752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95CB1-F01C-4720-ABEF-598BB64E3FE3}">
      <dsp:nvSpPr>
        <dsp:cNvPr id="0" name=""/>
        <dsp:cNvSpPr/>
      </dsp:nvSpPr>
      <dsp:spPr>
        <a:xfrm>
          <a:off x="800" y="1911540"/>
          <a:ext cx="3215977" cy="109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Comparing captures no. 20 and 22. Both packets are ICMP traffic but there are subtle differences between them.  The time-to-live and data field sizes in the two packets.  What differences do you see?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Number 20 has a length of 84. </a:t>
          </a:r>
          <a:endParaRPr lang="en-US" sz="1100" kern="1200" dirty="0"/>
        </a:p>
      </dsp:txBody>
      <dsp:txXfrm>
        <a:off x="800" y="1911540"/>
        <a:ext cx="3215977" cy="1091773"/>
      </dsp:txXfrm>
    </dsp:sp>
    <dsp:sp modelId="{7C8A9CF5-01F7-449F-8AB4-78A788D71BD2}">
      <dsp:nvSpPr>
        <dsp:cNvPr id="0" name=""/>
        <dsp:cNvSpPr/>
      </dsp:nvSpPr>
      <dsp:spPr>
        <a:xfrm>
          <a:off x="4228746" y="974240"/>
          <a:ext cx="752255" cy="752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EE7A2-60E7-421C-AED9-4AAC038E20CB}">
      <dsp:nvSpPr>
        <dsp:cNvPr id="0" name=""/>
        <dsp:cNvSpPr/>
      </dsp:nvSpPr>
      <dsp:spPr>
        <a:xfrm>
          <a:off x="3534163" y="1953038"/>
          <a:ext cx="2139348" cy="160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 a little Internet research to discover which operating systems use the specific values in their ping commands. What operating system generated the echo request in capture 20?</a:t>
          </a:r>
          <a:r>
            <a:rPr lang="en-US" sz="1100" b="0" i="0" kern="1200" dirty="0"/>
            <a:t>  </a:t>
          </a:r>
          <a:r>
            <a:rPr lang="en-US" sz="1100" kern="1200" dirty="0"/>
            <a:t>A</a:t>
          </a:r>
          <a:r>
            <a:rPr lang="en-US" sz="1100" b="0" i="0" kern="1200" dirty="0"/>
            <a:t> Linux</a:t>
          </a:r>
          <a:r>
            <a:rPr lang="en-US" sz="1100" kern="1200" dirty="0"/>
            <a:t> or </a:t>
          </a:r>
          <a:r>
            <a:rPr lang="en-US" sz="1100" b="0" i="0" kern="1200" dirty="0"/>
            <a:t>Unix based of the previous information.</a:t>
          </a:r>
          <a:endParaRPr lang="en-US" sz="1100" kern="1200" dirty="0"/>
        </a:p>
      </dsp:txBody>
      <dsp:txXfrm>
        <a:off x="3534163" y="1953038"/>
        <a:ext cx="2139348" cy="1606706"/>
      </dsp:txXfrm>
    </dsp:sp>
    <dsp:sp modelId="{17143E63-4C7A-4CD4-8436-6A7860FCCEB2}">
      <dsp:nvSpPr>
        <dsp:cNvPr id="0" name=""/>
        <dsp:cNvSpPr/>
      </dsp:nvSpPr>
      <dsp:spPr>
        <a:xfrm>
          <a:off x="6400926" y="972631"/>
          <a:ext cx="752255" cy="752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5E61-561D-4FAA-B62C-A3725B22C5A9}">
      <dsp:nvSpPr>
        <dsp:cNvPr id="0" name=""/>
        <dsp:cNvSpPr/>
      </dsp:nvSpPr>
      <dsp:spPr>
        <a:xfrm>
          <a:off x="5941215" y="2023976"/>
          <a:ext cx="1671679" cy="94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Review packet no. 37 and beyond, what do you think is taking place here?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IP Flooding</a:t>
          </a:r>
        </a:p>
      </dsp:txBody>
      <dsp:txXfrm>
        <a:off x="5941215" y="2023976"/>
        <a:ext cx="1671679" cy="941858"/>
      </dsp:txXfrm>
    </dsp:sp>
    <dsp:sp modelId="{826D9F31-1E61-495D-AD73-FCB9033A63FE}">
      <dsp:nvSpPr>
        <dsp:cNvPr id="0" name=""/>
        <dsp:cNvSpPr/>
      </dsp:nvSpPr>
      <dsp:spPr>
        <a:xfrm>
          <a:off x="8365150" y="972631"/>
          <a:ext cx="752255" cy="7522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00768-4236-46AB-B68B-D2DBEE51BCA9}">
      <dsp:nvSpPr>
        <dsp:cNvPr id="0" name=""/>
        <dsp:cNvSpPr/>
      </dsp:nvSpPr>
      <dsp:spPr>
        <a:xfrm>
          <a:off x="7905438" y="2023976"/>
          <a:ext cx="1671679" cy="94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Look at capture 22846. What is suspicious about the flag settings in this packet?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Reserved bit: Not set, Don’t fragment: not set, More fragment: not set, Fragment offset: 0.</a:t>
          </a:r>
        </a:p>
      </dsp:txBody>
      <dsp:txXfrm>
        <a:off x="7905438" y="2023976"/>
        <a:ext cx="1671679" cy="941858"/>
      </dsp:txXfrm>
    </dsp:sp>
    <dsp:sp modelId="{2FA013F7-B05E-4AAC-A032-8D6AD282BC78}">
      <dsp:nvSpPr>
        <dsp:cNvPr id="0" name=""/>
        <dsp:cNvSpPr/>
      </dsp:nvSpPr>
      <dsp:spPr>
        <a:xfrm>
          <a:off x="10329374" y="972631"/>
          <a:ext cx="752255" cy="7522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ADE8B-CBE3-4C5A-B4D8-C575EBCD2AC6}">
      <dsp:nvSpPr>
        <dsp:cNvPr id="0" name=""/>
        <dsp:cNvSpPr/>
      </dsp:nvSpPr>
      <dsp:spPr>
        <a:xfrm>
          <a:off x="9869662" y="2023976"/>
          <a:ext cx="1671679" cy="94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is the IP address of the host being targeted? 192.168.25.1</a:t>
          </a:r>
        </a:p>
      </dsp:txBody>
      <dsp:txXfrm>
        <a:off x="9869662" y="2023976"/>
        <a:ext cx="1671679" cy="941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2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7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6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9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3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9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8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4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E3E1511B-F451-0913-C520-A27898B3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60" b="1929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3AED1-FC96-3315-FBB2-C1DEEA8B7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SEC290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AE5CE-1551-1E1C-B04C-368D92A1C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THIS project is about exploring firewalls and establishing protection from attacks on the system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124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Testing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101" y="2899141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Show the TCP packets generated by the XMAS scan.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F31C3-D952-8074-BDC6-71CD3403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871866"/>
            <a:ext cx="6764864" cy="50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78" y="794021"/>
            <a:ext cx="4476811" cy="14463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084" y="2476697"/>
            <a:ext cx="4476811" cy="12252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>
                    <a:alpha val="75000"/>
                  </a:srgbClr>
                </a:solidFill>
              </a:rPr>
              <a:t>S</a:t>
            </a:r>
            <a:r>
              <a:rPr lang="en-US" kern="1200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hows the ping activity alert.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60193-35F5-637D-74F1-CF31422A4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66" y="434087"/>
            <a:ext cx="6156901" cy="57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2" y="1204126"/>
            <a:ext cx="4476811" cy="1308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084" y="2512291"/>
            <a:ext cx="4476811" cy="12252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>
                    <a:alpha val="75000"/>
                  </a:srgbClr>
                </a:solidFill>
              </a:rPr>
              <a:t>S</a:t>
            </a:r>
            <a:r>
              <a:rPr lang="en-US" kern="1200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howing the ICMP packets generated by the ping activity.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39545-24DB-EE65-0A66-023B6512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516302"/>
            <a:ext cx="5433917" cy="39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Rubric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0043A-E358-18F9-99BD-3094C9000100}"/>
              </a:ext>
            </a:extLst>
          </p:cNvPr>
          <p:cNvSpPr txBox="1"/>
          <p:nvPr/>
        </p:nvSpPr>
        <p:spPr>
          <a:xfrm>
            <a:off x="601255" y="2177143"/>
            <a:ext cx="3409782" cy="16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In this week's session I track a file in a process monitor.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98067"/>
              </p:ext>
            </p:extLst>
          </p:nvPr>
        </p:nvGraphicFramePr>
        <p:xfrm>
          <a:off x="4834464" y="1945061"/>
          <a:ext cx="6347037" cy="295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827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696210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Tasks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Inserts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en-US" sz="3300"/>
                        <a:t>Linux Processes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Screenshot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en-US" sz="3300" b="0"/>
                        <a:t>Process Hacker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Screenshot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58736472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en-US" sz="3300" b="0"/>
                        <a:t>Process Monitor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Screenshot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744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600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160" y="2346944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Showing port 55000 open for both ipv4 and ipv6.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A487A-02DE-5848-6ED9-D703E34B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829585"/>
            <a:ext cx="6764864" cy="51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11276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Process Hacker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101" y="2700681"/>
            <a:ext cx="3412067" cy="756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Showing properties of a chosen process.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FBFCE-B576-8351-E3C8-5EF47EF4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1066355"/>
            <a:ext cx="6764864" cy="47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7943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Process Monitor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101" y="2346944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Showing </a:t>
            </a:r>
            <a:r>
              <a:rPr lang="en-US" sz="1400" kern="1200" cap="all" dirty="0" err="1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ifFaceName</a:t>
            </a:r>
            <a:r>
              <a:rPr lang="en-US" sz="14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 in the Path column and Data: Roman in the Detail column.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EA4F9-C594-E5D6-B6E9-57534FFD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1074812"/>
            <a:ext cx="6764864" cy="46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Rubric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3354B-07CD-9FC8-4887-7FBD0AB0467F}"/>
              </a:ext>
            </a:extLst>
          </p:cNvPr>
          <p:cNvSpPr txBox="1"/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In this weeks session I open the pathway between two virtual machines by using a third VM as a router.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32500"/>
              </p:ext>
            </p:extLst>
          </p:nvPr>
        </p:nvGraphicFramePr>
        <p:xfrm>
          <a:off x="4881031" y="1190681"/>
          <a:ext cx="6253904" cy="445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344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3464560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Activity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Requirement(s)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240536">
                <a:tc>
                  <a:txBody>
                    <a:bodyPr/>
                    <a:lstStyle/>
                    <a:p>
                      <a:r>
                        <a:rPr lang="en-US" sz="3300"/>
                        <a:t>Time-based access - 1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Screenshot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1240536">
                <a:tc>
                  <a:txBody>
                    <a:bodyPr/>
                    <a:lstStyle/>
                    <a:p>
                      <a:r>
                        <a:rPr lang="en-US" sz="3300"/>
                        <a:t>Time-based access - 2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Screenshot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1240536">
                <a:tc>
                  <a:txBody>
                    <a:bodyPr/>
                    <a:lstStyle/>
                    <a:p>
                      <a:r>
                        <a:rPr lang="en-US" sz="3300"/>
                        <a:t>Time-based access - 3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Screenshot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51202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18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01" y="1009397"/>
            <a:ext cx="3412067" cy="12469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100" y="2457732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It should show the output of the DMZ route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AA3FA-7737-689D-D1C7-486B7E98B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40" y="618067"/>
            <a:ext cx="5939689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7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55" y="2177142"/>
            <a:ext cx="3409782" cy="1646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Shows a successful ping from the Ubuntu Web VM and the DMZ VM.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388EF-105A-0262-F4CE-0ABF304E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456236"/>
            <a:ext cx="6831503" cy="39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8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47123"/>
              </p:ext>
            </p:extLst>
          </p:nvPr>
        </p:nvGraphicFramePr>
        <p:xfrm>
          <a:off x="838200" y="1821124"/>
          <a:ext cx="596189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2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830711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</a:tblGrid>
              <a:tr h="19085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Activity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90850">
                <a:tc>
                  <a:txBody>
                    <a:bodyPr/>
                    <a:lstStyle/>
                    <a:p>
                      <a:r>
                        <a:rPr lang="en-US" dirty="0"/>
                        <a:t>Basic attack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5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190850">
                <a:tc>
                  <a:txBody>
                    <a:bodyPr/>
                    <a:lstStyle/>
                    <a:p>
                      <a:r>
                        <a:rPr lang="en-US" dirty="0"/>
                        <a:t>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least two references are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19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03D7F-E9A5-4634-8CB0-1BDB151124C6}"/>
              </a:ext>
            </a:extLst>
          </p:cNvPr>
          <p:cNvSpPr txBox="1">
            <a:spLocks/>
          </p:cNvSpPr>
          <p:nvPr/>
        </p:nvSpPr>
        <p:spPr>
          <a:xfrm>
            <a:off x="601255" y="702155"/>
            <a:ext cx="3409783" cy="1300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2800" cap="all">
                <a:solidFill>
                  <a:srgbClr val="FFFFFF"/>
                </a:solidFill>
              </a:rPr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55" y="2177143"/>
            <a:ext cx="3409782" cy="1175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Showing two time-based access rules in the FORWARD chain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BD673-7969-115E-20AC-65EC1BC7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473315"/>
            <a:ext cx="6831503" cy="38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3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14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Basic attack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65E2C27B-0009-1E2A-36F5-B4A5511C2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458749"/>
              </p:ext>
            </p:extLst>
          </p:nvPr>
        </p:nvGraphicFramePr>
        <p:xfrm>
          <a:off x="327804" y="2341563"/>
          <a:ext cx="11542143" cy="393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E58729-D2BC-B707-382B-A49024B94676}"/>
              </a:ext>
            </a:extLst>
          </p:cNvPr>
          <p:cNvSpPr txBox="1"/>
          <p:nvPr/>
        </p:nvSpPr>
        <p:spPr>
          <a:xfrm>
            <a:off x="581025" y="1287294"/>
            <a:ext cx="1116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session I open two Virtual machines one of which has an </a:t>
            </a:r>
            <a:r>
              <a:rPr lang="en-US" dirty="0" err="1"/>
              <a:t>an</a:t>
            </a:r>
            <a:r>
              <a:rPr lang="en-US" dirty="0"/>
              <a:t> ongoing signal. In the other I use </a:t>
            </a:r>
            <a:r>
              <a:rPr lang="en-US" dirty="0" err="1"/>
              <a:t>wireshark</a:t>
            </a:r>
            <a:r>
              <a:rPr lang="en-US" dirty="0"/>
              <a:t> to capture the signal before and after blocking the signal.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7586" y="1124998"/>
            <a:ext cx="6143248" cy="4608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>
                <a:effectLst/>
              </a:rPr>
              <a:t>Baran, G. (2023, July 21). </a:t>
            </a:r>
            <a:r>
              <a:rPr lang="en-US" sz="2000" i="1">
                <a:effectLst/>
              </a:rPr>
              <a:t>Operating systems can be detected using Ping Command</a:t>
            </a:r>
            <a:r>
              <a:rPr lang="en-US" sz="2000">
                <a:effectLst/>
              </a:rPr>
              <a:t>. GBHackers. https://gbhackers.com/operating-systems-can-be-detected-using-ping-command/ </a:t>
            </a:r>
          </a:p>
          <a:p>
            <a:pPr marL="342900" lvl="0" indent="-342900">
              <a:buFont typeface="Wingdings 2" panose="05020102010507070707" pitchFamily="18" charset="2"/>
              <a:buChar char=""/>
            </a:pPr>
            <a:endParaRPr lang="en-US" sz="2000"/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>
                <a:effectLst/>
              </a:rPr>
              <a:t>Bhargava, A. (2022, May 4). </a:t>
            </a:r>
            <a:r>
              <a:rPr lang="en-US" sz="2000" i="1">
                <a:effectLst/>
              </a:rPr>
              <a:t>What is an IP flood</a:t>
            </a:r>
            <a:r>
              <a:rPr lang="en-US" sz="2000">
                <a:effectLst/>
              </a:rPr>
              <a:t>. What is an IP Flood. https://www.tutorialspoint.com/what-is-an-ip-flood#:~:text=requests%20per%20second.-,IP%20Flooding%20is%20a%20sort%20of%20DoS%20attack%20in%20which,preventing%20other%20devices%20from%20connecting. </a:t>
            </a:r>
          </a:p>
          <a:p>
            <a:pPr marL="342900" lvl="0" indent="-342900">
              <a:buFont typeface="Wingdings 2" panose="05020102010507070707" pitchFamily="18" charset="2"/>
              <a:buChar char=""/>
            </a:pPr>
            <a:endParaRPr lang="en-US" sz="2000"/>
          </a:p>
          <a:p>
            <a:pPr marL="342900" lvl="0" indent="-342900">
              <a:buFont typeface="Wingdings 2" panose="05020102010507070707" pitchFamily="18" charset="2"/>
              <a:buChar char="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3972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Rubric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1457E-3F60-06EB-E0AB-FC6066EB127C}"/>
              </a:ext>
            </a:extLst>
          </p:cNvPr>
          <p:cNvSpPr txBox="1"/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In this session I create SSL and TLS file ten test them. These pathways allow websites through a firewall created.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231766"/>
              </p:ext>
            </p:extLst>
          </p:nvPr>
        </p:nvGraphicFramePr>
        <p:xfrm>
          <a:off x="4308732" y="1924116"/>
          <a:ext cx="7689303" cy="299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036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748267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</a:tblGrid>
              <a:tr h="685748">
                <a:tc>
                  <a:txBody>
                    <a:bodyPr/>
                    <a:lstStyle/>
                    <a:p>
                      <a:pPr algn="ctr"/>
                      <a:r>
                        <a:rPr lang="en-US" sz="3100"/>
                        <a:t>Tasks</a:t>
                      </a:r>
                    </a:p>
                  </a:txBody>
                  <a:tcPr marL="155852" marR="155852" marT="77926" marB="77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/>
                        <a:t>Insert</a:t>
                      </a:r>
                    </a:p>
                  </a:txBody>
                  <a:tcPr marL="155852" marR="155852" marT="77926" marB="77926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153304">
                <a:tc>
                  <a:txBody>
                    <a:bodyPr/>
                    <a:lstStyle/>
                    <a:p>
                      <a:r>
                        <a:rPr lang="en-US" sz="3100"/>
                        <a:t>Creating and Testing an SSL/TLS file</a:t>
                      </a:r>
                    </a:p>
                  </a:txBody>
                  <a:tcPr marL="155852" marR="155852" marT="77926" marB="77926"/>
                </a:tc>
                <a:tc>
                  <a:txBody>
                    <a:bodyPr/>
                    <a:lstStyle/>
                    <a:p>
                      <a:r>
                        <a:rPr lang="en-US" sz="3100" dirty="0"/>
                        <a:t> Screenshot of SSL transfer.</a:t>
                      </a:r>
                    </a:p>
                  </a:txBody>
                  <a:tcPr marL="155852" marR="155852" marT="77926" marB="77926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1153304">
                <a:tc>
                  <a:txBody>
                    <a:bodyPr/>
                    <a:lstStyle/>
                    <a:p>
                      <a:r>
                        <a:rPr lang="en-US" sz="3100" b="0"/>
                        <a:t>Creating and Testing an SSL/TLS file cont’d</a:t>
                      </a:r>
                    </a:p>
                  </a:txBody>
                  <a:tcPr marL="155852" marR="155852" marT="77926" marB="77926"/>
                </a:tc>
                <a:tc>
                  <a:txBody>
                    <a:bodyPr/>
                    <a:lstStyle/>
                    <a:p>
                      <a:r>
                        <a:rPr lang="en-US" sz="3100" dirty="0"/>
                        <a:t>Screenshot of TLS file.</a:t>
                      </a:r>
                    </a:p>
                  </a:txBody>
                  <a:tcPr marL="155852" marR="155852" marT="77926" marB="77926"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95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B270C-6BC4-5890-E32B-9939AB80A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3" b="-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723" y="850791"/>
            <a:ext cx="3202016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Creating and testing an SSL file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2723" y="5545331"/>
            <a:ext cx="3202016" cy="64922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00" cap="all">
                <a:solidFill>
                  <a:srgbClr val="FFFFFF">
                    <a:alpha val="75000"/>
                  </a:srgbClr>
                </a:solidFill>
              </a:rPr>
              <a:t>Show the GET request in the Info column of Wireshark. Including flags.</a:t>
            </a:r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7B889-E04F-431B-4E3C-554A40044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67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723" y="850791"/>
            <a:ext cx="3202016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Creating and testing a TLS file cont’d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2723" y="5545331"/>
            <a:ext cx="3202016" cy="64922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cap="all">
                <a:solidFill>
                  <a:srgbClr val="FFFFFF">
                    <a:alpha val="75000"/>
                  </a:srgbClr>
                </a:solidFill>
              </a:rPr>
              <a:t>Showing  the decrypted SSL stream. From the TLS file.</a:t>
            </a:r>
          </a:p>
        </p:txBody>
      </p:sp>
    </p:spTree>
    <p:extLst>
      <p:ext uri="{BB962C8B-B14F-4D97-AF65-F5344CB8AC3E}">
        <p14:creationId xmlns:p14="http://schemas.microsoft.com/office/powerpoint/2010/main" val="8181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Rubric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D64FE-3E8E-9120-6638-DA9DA3D0A599}"/>
              </a:ext>
            </a:extLst>
          </p:cNvPr>
          <p:cNvSpPr txBox="1"/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In this week I use Snort to create a file containing rules and track its usage is Wireshark.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1796"/>
              </p:ext>
            </p:extLst>
          </p:nvPr>
        </p:nvGraphicFramePr>
        <p:xfrm>
          <a:off x="4950881" y="1810949"/>
          <a:ext cx="6114204" cy="321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294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835910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Tasks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Inserts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240536">
                <a:tc>
                  <a:txBody>
                    <a:bodyPr/>
                    <a:lstStyle/>
                    <a:p>
                      <a:r>
                        <a:rPr lang="en-US" sz="3300" b="0"/>
                        <a:t>Testing Snort rules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Two screenshots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44648917"/>
                  </a:ext>
                </a:extLst>
              </a:tr>
              <a:tr h="1240536">
                <a:tc>
                  <a:txBody>
                    <a:bodyPr/>
                    <a:lstStyle/>
                    <a:p>
                      <a:r>
                        <a:rPr lang="en-US" sz="3300" b="0"/>
                        <a:t>Creating Snort rules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Two screenshots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335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1237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Testing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65" y="3036760"/>
            <a:ext cx="3412067" cy="25684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>
                    <a:alpha val="75000"/>
                  </a:srgbClr>
                </a:solidFill>
              </a:rPr>
              <a:t>S</a:t>
            </a:r>
            <a:r>
              <a:rPr lang="en-US" kern="1200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howing the transcript of the XMAS scan alert</a:t>
            </a:r>
            <a:r>
              <a:rPr lang="en-US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95BB9-AB1E-B524-A041-F750619D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354" y="618067"/>
            <a:ext cx="5276262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12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641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Franklin Gothic Book</vt:lpstr>
      <vt:lpstr>Franklin Gothic Demi</vt:lpstr>
      <vt:lpstr>Gill Sans MT</vt:lpstr>
      <vt:lpstr>Wingdings 2</vt:lpstr>
      <vt:lpstr>DividendVTI</vt:lpstr>
      <vt:lpstr>SEC290</vt:lpstr>
      <vt:lpstr>Rubric</vt:lpstr>
      <vt:lpstr>Basic attack analysis</vt:lpstr>
      <vt:lpstr>References</vt:lpstr>
      <vt:lpstr>Rubric</vt:lpstr>
      <vt:lpstr>Creating and testing an SSL file</vt:lpstr>
      <vt:lpstr>Creating and testing a TLS file cont’d</vt:lpstr>
      <vt:lpstr>Rubric</vt:lpstr>
      <vt:lpstr>Testing Snort rules</vt:lpstr>
      <vt:lpstr>Testing Snort rules cont’d</vt:lpstr>
      <vt:lpstr>Creating Snort rules</vt:lpstr>
      <vt:lpstr>Creating Snort rules cont’d</vt:lpstr>
      <vt:lpstr>Rubric</vt:lpstr>
      <vt:lpstr>Linux Processes</vt:lpstr>
      <vt:lpstr>Process Hacker</vt:lpstr>
      <vt:lpstr>Process Monitor</vt:lpstr>
      <vt:lpstr>Rubric</vt:lpstr>
      <vt:lpstr>Time-based Access</vt:lpstr>
      <vt:lpstr>Time-based Access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SEC290</dc:title>
  <dc:creator>zachariah</dc:creator>
  <cp:lastModifiedBy>zachariah</cp:lastModifiedBy>
  <cp:revision>1</cp:revision>
  <dcterms:created xsi:type="dcterms:W3CDTF">2023-08-23T18:33:59Z</dcterms:created>
  <dcterms:modified xsi:type="dcterms:W3CDTF">2023-08-23T19:43:08Z</dcterms:modified>
</cp:coreProperties>
</file>