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3" r:id="rId3"/>
    <p:sldId id="284" r:id="rId4"/>
    <p:sldId id="259" r:id="rId5"/>
    <p:sldId id="269" r:id="rId6"/>
    <p:sldId id="258" r:id="rId7"/>
    <p:sldId id="270" r:id="rId8"/>
    <p:sldId id="279" r:id="rId9"/>
    <p:sldId id="257" r:id="rId10"/>
    <p:sldId id="260" r:id="rId11"/>
    <p:sldId id="261" r:id="rId12"/>
    <p:sldId id="271" r:id="rId13"/>
    <p:sldId id="280" r:id="rId14"/>
    <p:sldId id="272" r:id="rId15"/>
    <p:sldId id="273" r:id="rId16"/>
    <p:sldId id="274" r:id="rId17"/>
    <p:sldId id="275" r:id="rId18"/>
    <p:sldId id="281" r:id="rId19"/>
    <p:sldId id="262" r:id="rId20"/>
    <p:sldId id="263" r:id="rId21"/>
    <p:sldId id="264" r:id="rId22"/>
    <p:sldId id="276" r:id="rId23"/>
    <p:sldId id="282" r:id="rId24"/>
    <p:sldId id="265" r:id="rId25"/>
    <p:sldId id="266" r:id="rId26"/>
    <p:sldId id="267" r:id="rId27"/>
    <p:sldId id="268" r:id="rId28"/>
    <p:sldId id="277" r:id="rId29"/>
    <p:sldId id="27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4C0DD3-D3D2-4BB9-9ED2-24427D358FF3}">
          <p14:sldIdLst>
            <p14:sldId id="256"/>
            <p14:sldId id="283"/>
            <p14:sldId id="284"/>
            <p14:sldId id="259"/>
            <p14:sldId id="269"/>
            <p14:sldId id="258"/>
            <p14:sldId id="270"/>
            <p14:sldId id="279"/>
            <p14:sldId id="257"/>
            <p14:sldId id="260"/>
            <p14:sldId id="261"/>
            <p14:sldId id="271"/>
            <p14:sldId id="280"/>
            <p14:sldId id="272"/>
            <p14:sldId id="273"/>
            <p14:sldId id="274"/>
            <p14:sldId id="275"/>
            <p14:sldId id="281"/>
            <p14:sldId id="262"/>
            <p14:sldId id="263"/>
            <p14:sldId id="264"/>
            <p14:sldId id="276"/>
            <p14:sldId id="282"/>
            <p14:sldId id="265"/>
            <p14:sldId id="266"/>
            <p14:sldId id="267"/>
            <p14:sldId id="268"/>
            <p14:sldId id="277"/>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17DAA-1C0D-4EFC-9A08-2B1BF8AF4523}" v="2" dt="2022-02-23T18:03:00.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hariah swanson" userId="8d92a1dae32ca5ba" providerId="LiveId" clId="{1E217DAA-1C0D-4EFC-9A08-2B1BF8AF4523}"/>
    <pc:docChg chg="undo custSel modSld delSection">
      <pc:chgData name="zachariah swanson" userId="8d92a1dae32ca5ba" providerId="LiveId" clId="{1E217DAA-1C0D-4EFC-9A08-2B1BF8AF4523}" dt="2022-02-23T18:42:39.987" v="79" actId="207"/>
      <pc:docMkLst>
        <pc:docMk/>
      </pc:docMkLst>
      <pc:sldChg chg="modSp mod">
        <pc:chgData name="zachariah swanson" userId="8d92a1dae32ca5ba" providerId="LiveId" clId="{1E217DAA-1C0D-4EFC-9A08-2B1BF8AF4523}" dt="2022-02-23T17:33:12.489" v="9" actId="1076"/>
        <pc:sldMkLst>
          <pc:docMk/>
          <pc:sldMk cId="2247895714" sldId="256"/>
        </pc:sldMkLst>
        <pc:spChg chg="mod">
          <ac:chgData name="zachariah swanson" userId="8d92a1dae32ca5ba" providerId="LiveId" clId="{1E217DAA-1C0D-4EFC-9A08-2B1BF8AF4523}" dt="2022-02-23T17:33:12.489" v="9" actId="1076"/>
          <ac:spMkLst>
            <pc:docMk/>
            <pc:sldMk cId="2247895714" sldId="256"/>
            <ac:spMk id="2" creationId="{6AE150DF-3980-48EB-B5E5-F4CAB697C1ED}"/>
          </ac:spMkLst>
        </pc:spChg>
        <pc:spChg chg="mod">
          <ac:chgData name="zachariah swanson" userId="8d92a1dae32ca5ba" providerId="LiveId" clId="{1E217DAA-1C0D-4EFC-9A08-2B1BF8AF4523}" dt="2022-02-23T17:33:07.122" v="8" actId="1076"/>
          <ac:spMkLst>
            <pc:docMk/>
            <pc:sldMk cId="2247895714" sldId="256"/>
            <ac:spMk id="3" creationId="{086A31FA-0079-4F28-9B1B-DE1222D02EF1}"/>
          </ac:spMkLst>
        </pc:spChg>
      </pc:sldChg>
      <pc:sldChg chg="addSp delSp modSp mod">
        <pc:chgData name="zachariah swanson" userId="8d92a1dae32ca5ba" providerId="LiveId" clId="{1E217DAA-1C0D-4EFC-9A08-2B1BF8AF4523}" dt="2022-02-23T18:03:05.089" v="75" actId="1076"/>
        <pc:sldMkLst>
          <pc:docMk/>
          <pc:sldMk cId="2598458690" sldId="262"/>
        </pc:sldMkLst>
        <pc:picChg chg="del">
          <ac:chgData name="zachariah swanson" userId="8d92a1dae32ca5ba" providerId="LiveId" clId="{1E217DAA-1C0D-4EFC-9A08-2B1BF8AF4523}" dt="2022-02-23T18:02:54.289" v="71" actId="478"/>
          <ac:picMkLst>
            <pc:docMk/>
            <pc:sldMk cId="2598458690" sldId="262"/>
            <ac:picMk id="4" creationId="{2F6C18CC-408C-41BE-8FC6-BB2E345A2225}"/>
          </ac:picMkLst>
        </pc:picChg>
        <pc:picChg chg="add mod">
          <ac:chgData name="zachariah swanson" userId="8d92a1dae32ca5ba" providerId="LiveId" clId="{1E217DAA-1C0D-4EFC-9A08-2B1BF8AF4523}" dt="2022-02-23T18:03:05.089" v="75" actId="1076"/>
          <ac:picMkLst>
            <pc:docMk/>
            <pc:sldMk cId="2598458690" sldId="262"/>
            <ac:picMk id="5" creationId="{C4840389-8832-45BE-BF11-E3B7672D0AB1}"/>
          </ac:picMkLst>
        </pc:picChg>
      </pc:sldChg>
      <pc:sldChg chg="modSp mod">
        <pc:chgData name="zachariah swanson" userId="8d92a1dae32ca5ba" providerId="LiveId" clId="{1E217DAA-1C0D-4EFC-9A08-2B1BF8AF4523}" dt="2022-02-23T17:40:45.849" v="66" actId="1076"/>
        <pc:sldMkLst>
          <pc:docMk/>
          <pc:sldMk cId="1283525971" sldId="269"/>
        </pc:sldMkLst>
        <pc:spChg chg="mod">
          <ac:chgData name="zachariah swanson" userId="8d92a1dae32ca5ba" providerId="LiveId" clId="{1E217DAA-1C0D-4EFC-9A08-2B1BF8AF4523}" dt="2022-02-23T17:40:45.849" v="66" actId="1076"/>
          <ac:spMkLst>
            <pc:docMk/>
            <pc:sldMk cId="1283525971" sldId="269"/>
            <ac:spMk id="4" creationId="{4A473BA1-77B6-4B26-8179-4D8AD9A46C35}"/>
          </ac:spMkLst>
        </pc:spChg>
        <pc:spChg chg="mod">
          <ac:chgData name="zachariah swanson" userId="8d92a1dae32ca5ba" providerId="LiveId" clId="{1E217DAA-1C0D-4EFC-9A08-2B1BF8AF4523}" dt="2022-02-23T17:40:45.849" v="66" actId="1076"/>
          <ac:spMkLst>
            <pc:docMk/>
            <pc:sldMk cId="1283525971" sldId="269"/>
            <ac:spMk id="5" creationId="{47390363-A002-4BEA-A1CE-CB28D6674D4F}"/>
          </ac:spMkLst>
        </pc:spChg>
        <pc:spChg chg="mod">
          <ac:chgData name="zachariah swanson" userId="8d92a1dae32ca5ba" providerId="LiveId" clId="{1E217DAA-1C0D-4EFC-9A08-2B1BF8AF4523}" dt="2022-02-23T17:40:34.694" v="65" actId="255"/>
          <ac:spMkLst>
            <pc:docMk/>
            <pc:sldMk cId="1283525971" sldId="269"/>
            <ac:spMk id="7" creationId="{FADDAB32-E602-42AB-85E5-81A683738955}"/>
          </ac:spMkLst>
        </pc:spChg>
        <pc:spChg chg="mod">
          <ac:chgData name="zachariah swanson" userId="8d92a1dae32ca5ba" providerId="LiveId" clId="{1E217DAA-1C0D-4EFC-9A08-2B1BF8AF4523}" dt="2022-02-23T17:40:45.849" v="66" actId="1076"/>
          <ac:spMkLst>
            <pc:docMk/>
            <pc:sldMk cId="1283525971" sldId="269"/>
            <ac:spMk id="17" creationId="{1B7F09AD-1383-420F-A36A-622B541AEB42}"/>
          </ac:spMkLst>
        </pc:spChg>
        <pc:spChg chg="mod">
          <ac:chgData name="zachariah swanson" userId="8d92a1dae32ca5ba" providerId="LiveId" clId="{1E217DAA-1C0D-4EFC-9A08-2B1BF8AF4523}" dt="2022-02-23T17:40:45.849" v="66" actId="1076"/>
          <ac:spMkLst>
            <pc:docMk/>
            <pc:sldMk cId="1283525971" sldId="269"/>
            <ac:spMk id="22" creationId="{595808E0-8F29-4CF3-B43C-A0033D2BD47C}"/>
          </ac:spMkLst>
        </pc:spChg>
        <pc:spChg chg="mod">
          <ac:chgData name="zachariah swanson" userId="8d92a1dae32ca5ba" providerId="LiveId" clId="{1E217DAA-1C0D-4EFC-9A08-2B1BF8AF4523}" dt="2022-02-23T17:40:45.849" v="66" actId="1076"/>
          <ac:spMkLst>
            <pc:docMk/>
            <pc:sldMk cId="1283525971" sldId="269"/>
            <ac:spMk id="27" creationId="{8740AC92-1E3C-4F63-BE19-2AE9D713B73D}"/>
          </ac:spMkLst>
        </pc:spChg>
        <pc:spChg chg="mod">
          <ac:chgData name="zachariah swanson" userId="8d92a1dae32ca5ba" providerId="LiveId" clId="{1E217DAA-1C0D-4EFC-9A08-2B1BF8AF4523}" dt="2022-02-23T17:40:45.849" v="66" actId="1076"/>
          <ac:spMkLst>
            <pc:docMk/>
            <pc:sldMk cId="1283525971" sldId="269"/>
            <ac:spMk id="28" creationId="{C820E0BB-A8E8-4646-917B-25D2AC8F0412}"/>
          </ac:spMkLst>
        </pc:spChg>
        <pc:spChg chg="mod">
          <ac:chgData name="zachariah swanson" userId="8d92a1dae32ca5ba" providerId="LiveId" clId="{1E217DAA-1C0D-4EFC-9A08-2B1BF8AF4523}" dt="2022-02-23T17:40:45.849" v="66" actId="1076"/>
          <ac:spMkLst>
            <pc:docMk/>
            <pc:sldMk cId="1283525971" sldId="269"/>
            <ac:spMk id="42" creationId="{B2B59A80-B27B-4EFB-9655-E9B1E0313EC3}"/>
          </ac:spMkLst>
        </pc:spChg>
        <pc:cxnChg chg="mod">
          <ac:chgData name="zachariah swanson" userId="8d92a1dae32ca5ba" providerId="LiveId" clId="{1E217DAA-1C0D-4EFC-9A08-2B1BF8AF4523}" dt="2022-02-23T17:40:45.849" v="66" actId="1076"/>
          <ac:cxnSpMkLst>
            <pc:docMk/>
            <pc:sldMk cId="1283525971" sldId="269"/>
            <ac:cxnSpMk id="19" creationId="{67F0F557-D827-4098-B531-B9F39187A215}"/>
          </ac:cxnSpMkLst>
        </pc:cxnChg>
        <pc:cxnChg chg="mod">
          <ac:chgData name="zachariah swanson" userId="8d92a1dae32ca5ba" providerId="LiveId" clId="{1E217DAA-1C0D-4EFC-9A08-2B1BF8AF4523}" dt="2022-02-23T17:40:45.849" v="66" actId="1076"/>
          <ac:cxnSpMkLst>
            <pc:docMk/>
            <pc:sldMk cId="1283525971" sldId="269"/>
            <ac:cxnSpMk id="31" creationId="{EDCB5A3E-80F5-4FD7-BAE6-E71EF2F9DDA3}"/>
          </ac:cxnSpMkLst>
        </pc:cxnChg>
        <pc:cxnChg chg="mod">
          <ac:chgData name="zachariah swanson" userId="8d92a1dae32ca5ba" providerId="LiveId" clId="{1E217DAA-1C0D-4EFC-9A08-2B1BF8AF4523}" dt="2022-02-23T17:40:45.849" v="66" actId="1076"/>
          <ac:cxnSpMkLst>
            <pc:docMk/>
            <pc:sldMk cId="1283525971" sldId="269"/>
            <ac:cxnSpMk id="33" creationId="{20EAF01A-6600-4422-8238-66AC90425FEB}"/>
          </ac:cxnSpMkLst>
        </pc:cxnChg>
        <pc:cxnChg chg="mod">
          <ac:chgData name="zachariah swanson" userId="8d92a1dae32ca5ba" providerId="LiveId" clId="{1E217DAA-1C0D-4EFC-9A08-2B1BF8AF4523}" dt="2022-02-23T17:40:45.849" v="66" actId="1076"/>
          <ac:cxnSpMkLst>
            <pc:docMk/>
            <pc:sldMk cId="1283525971" sldId="269"/>
            <ac:cxnSpMk id="35" creationId="{01C4997D-0461-47E9-8F80-4650DB460FD8}"/>
          </ac:cxnSpMkLst>
        </pc:cxnChg>
        <pc:cxnChg chg="mod">
          <ac:chgData name="zachariah swanson" userId="8d92a1dae32ca5ba" providerId="LiveId" clId="{1E217DAA-1C0D-4EFC-9A08-2B1BF8AF4523}" dt="2022-02-23T17:40:45.849" v="66" actId="1076"/>
          <ac:cxnSpMkLst>
            <pc:docMk/>
            <pc:sldMk cId="1283525971" sldId="269"/>
            <ac:cxnSpMk id="41" creationId="{D15F593F-13F8-4DE7-BC99-847731438B56}"/>
          </ac:cxnSpMkLst>
        </pc:cxnChg>
        <pc:cxnChg chg="mod">
          <ac:chgData name="zachariah swanson" userId="8d92a1dae32ca5ba" providerId="LiveId" clId="{1E217DAA-1C0D-4EFC-9A08-2B1BF8AF4523}" dt="2022-02-23T17:40:45.849" v="66" actId="1076"/>
          <ac:cxnSpMkLst>
            <pc:docMk/>
            <pc:sldMk cId="1283525971" sldId="269"/>
            <ac:cxnSpMk id="44" creationId="{1185E2BD-CFFB-4C7F-A4B9-5CAE64CDDEDF}"/>
          </ac:cxnSpMkLst>
        </pc:cxnChg>
      </pc:sldChg>
      <pc:sldChg chg="modSp mod">
        <pc:chgData name="zachariah swanson" userId="8d92a1dae32ca5ba" providerId="LiveId" clId="{1E217DAA-1C0D-4EFC-9A08-2B1BF8AF4523}" dt="2022-02-23T18:42:39.987" v="79" actId="207"/>
        <pc:sldMkLst>
          <pc:docMk/>
          <pc:sldMk cId="3551667970" sldId="270"/>
        </pc:sldMkLst>
        <pc:spChg chg="mod">
          <ac:chgData name="zachariah swanson" userId="8d92a1dae32ca5ba" providerId="LiveId" clId="{1E217DAA-1C0D-4EFC-9A08-2B1BF8AF4523}" dt="2022-02-23T18:42:39.987" v="79" actId="207"/>
          <ac:spMkLst>
            <pc:docMk/>
            <pc:sldMk cId="3551667970" sldId="270"/>
            <ac:spMk id="4" creationId="{BDAB53D4-ED52-4C47-91DD-6FA426AEDE41}"/>
          </ac:spMkLst>
        </pc:spChg>
      </pc:sldChg>
      <pc:sldChg chg="modSp mod">
        <pc:chgData name="zachariah swanson" userId="8d92a1dae32ca5ba" providerId="LiveId" clId="{1E217DAA-1C0D-4EFC-9A08-2B1BF8AF4523}" dt="2022-02-23T17:37:41.899" v="52" actId="20577"/>
        <pc:sldMkLst>
          <pc:docMk/>
          <pc:sldMk cId="487974654" sldId="275"/>
        </pc:sldMkLst>
        <pc:spChg chg="mod">
          <ac:chgData name="zachariah swanson" userId="8d92a1dae32ca5ba" providerId="LiveId" clId="{1E217DAA-1C0D-4EFC-9A08-2B1BF8AF4523}" dt="2022-02-23T17:37:41.899" v="52" actId="20577"/>
          <ac:spMkLst>
            <pc:docMk/>
            <pc:sldMk cId="487974654" sldId="275"/>
            <ac:spMk id="4" creationId="{05D68002-2C0D-4586-835F-7D53FF0012E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2/23/2022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2/23/2022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50DF-3980-48EB-B5E5-F4CAB697C1ED}"/>
              </a:ext>
            </a:extLst>
          </p:cNvPr>
          <p:cNvSpPr>
            <a:spLocks noGrp="1"/>
          </p:cNvSpPr>
          <p:nvPr>
            <p:ph type="ctrTitle"/>
          </p:nvPr>
        </p:nvSpPr>
        <p:spPr>
          <a:xfrm>
            <a:off x="3872203" y="2794520"/>
            <a:ext cx="3144415" cy="634480"/>
          </a:xfrm>
        </p:spPr>
        <p:txBody>
          <a:bodyPr>
            <a:noAutofit/>
          </a:bodyPr>
          <a:lstStyle/>
          <a:p>
            <a:r>
              <a:rPr lang="en-US" sz="2400" b="1" cap="none" dirty="0">
                <a:solidFill>
                  <a:schemeClr val="accent1">
                    <a:lumMod val="60000"/>
                    <a:lumOff val="40000"/>
                  </a:schemeClr>
                </a:solidFill>
              </a:rPr>
              <a:t>CEIS 110 class project</a:t>
            </a:r>
          </a:p>
        </p:txBody>
      </p:sp>
      <p:sp>
        <p:nvSpPr>
          <p:cNvPr id="3" name="Subtitle 2">
            <a:extLst>
              <a:ext uri="{FF2B5EF4-FFF2-40B4-BE49-F238E27FC236}">
                <a16:creationId xmlns:a16="http://schemas.microsoft.com/office/drawing/2014/main" id="{086A31FA-0079-4F28-9B1B-DE1222D02EF1}"/>
              </a:ext>
            </a:extLst>
          </p:cNvPr>
          <p:cNvSpPr>
            <a:spLocks noGrp="1"/>
          </p:cNvSpPr>
          <p:nvPr>
            <p:ph type="subTitle" idx="1"/>
          </p:nvPr>
        </p:nvSpPr>
        <p:spPr>
          <a:xfrm>
            <a:off x="3405675" y="3816565"/>
            <a:ext cx="4388499" cy="886064"/>
          </a:xfrm>
        </p:spPr>
        <p:txBody>
          <a:bodyPr>
            <a:normAutofit/>
          </a:bodyPr>
          <a:lstStyle/>
          <a:p>
            <a:pPr algn="ctr"/>
            <a:r>
              <a:rPr lang="en-US" sz="2000" cap="none" dirty="0">
                <a:latin typeface="Times New Roman" panose="02020603050405020304" pitchFamily="18" charset="0"/>
                <a:cs typeface="Times New Roman" panose="02020603050405020304" pitchFamily="18" charset="0"/>
              </a:rPr>
              <a:t>Project presented by Zachariah Swanson</a:t>
            </a:r>
          </a:p>
        </p:txBody>
      </p:sp>
    </p:spTree>
    <p:extLst>
      <p:ext uri="{BB962C8B-B14F-4D97-AF65-F5344CB8AC3E}">
        <p14:creationId xmlns:p14="http://schemas.microsoft.com/office/powerpoint/2010/main" val="2247895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2700" dirty="0">
                <a:solidFill>
                  <a:schemeClr val="accent1">
                    <a:lumMod val="60000"/>
                    <a:lumOff val="40000"/>
                  </a:schemeClr>
                </a:solidFill>
              </a:rPr>
              <a:t>Python Console</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17085" y="2820081"/>
            <a:ext cx="5192034" cy="1828800"/>
          </a:xfrm>
        </p:spPr>
        <p:txBody>
          <a:bodyPr/>
          <a:lstStyle/>
          <a:p>
            <a:r>
              <a:rPr lang="en-US" sz="2000" dirty="0">
                <a:latin typeface="Times New Roman" panose="02020603050405020304" pitchFamily="18" charset="0"/>
                <a:cs typeface="Times New Roman" panose="02020603050405020304" pitchFamily="18" charset="0"/>
              </a:rPr>
              <a:t>Screenshot of program output in Python console showing program executed  successfully</a:t>
            </a:r>
          </a:p>
          <a:p>
            <a:endParaRPr lang="en-US" dirty="0"/>
          </a:p>
        </p:txBody>
      </p:sp>
      <p:pic>
        <p:nvPicPr>
          <p:cNvPr id="10" name="Picture 9" descr="Graphical user interface, text, application&#10;&#10;Description automatically generated">
            <a:extLst>
              <a:ext uri="{FF2B5EF4-FFF2-40B4-BE49-F238E27FC236}">
                <a16:creationId xmlns:a16="http://schemas.microsoft.com/office/drawing/2014/main" id="{18410BC2-7FAE-44C9-BC32-C2036D811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837" y="1380736"/>
            <a:ext cx="6943079" cy="5257800"/>
          </a:xfrm>
          <a:prstGeom prst="rect">
            <a:avLst/>
          </a:prstGeom>
        </p:spPr>
      </p:pic>
    </p:spTree>
    <p:extLst>
      <p:ext uri="{BB962C8B-B14F-4D97-AF65-F5344CB8AC3E}">
        <p14:creationId xmlns:p14="http://schemas.microsoft.com/office/powerpoint/2010/main" val="364058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04170" y="1600200"/>
            <a:ext cx="6164653" cy="1371600"/>
          </a:xfrm>
        </p:spPr>
        <p:txBody>
          <a:bodyPr>
            <a:normAutofit/>
          </a:bodyPr>
          <a:lstStyle/>
          <a:p>
            <a:r>
              <a:rPr lang="en-US" sz="2700" dirty="0" err="1">
                <a:solidFill>
                  <a:schemeClr val="accent1">
                    <a:lumMod val="60000"/>
                    <a:lumOff val="40000"/>
                  </a:schemeClr>
                </a:solidFill>
              </a:rPr>
              <a:t>Weather.db</a:t>
            </a:r>
            <a:r>
              <a:rPr lang="en-US" sz="2700" dirty="0">
                <a:solidFill>
                  <a:schemeClr val="accent1">
                    <a:lumMod val="60000"/>
                    <a:lumOff val="40000"/>
                  </a:schemeClr>
                </a:solidFill>
              </a:rPr>
              <a:t> File</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04170" y="2971800"/>
            <a:ext cx="4563079" cy="1828800"/>
          </a:xfrm>
        </p:spPr>
        <p:txBody>
          <a:bodyPr/>
          <a:lstStyle/>
          <a:p>
            <a:r>
              <a:rPr lang="en-US" sz="2000" dirty="0">
                <a:latin typeface="Times New Roman" panose="02020603050405020304" pitchFamily="18" charset="0"/>
                <a:cs typeface="Times New Roman" panose="02020603050405020304" pitchFamily="18" charset="0"/>
              </a:rPr>
              <a:t>Screenshot of Windows File Explorer showing database file </a:t>
            </a:r>
            <a:r>
              <a:rPr lang="en-US" sz="2000" dirty="0" err="1">
                <a:latin typeface="Times New Roman" panose="02020603050405020304" pitchFamily="18" charset="0"/>
                <a:cs typeface="Times New Roman" panose="02020603050405020304" pitchFamily="18" charset="0"/>
              </a:rPr>
              <a:t>Weather.db</a:t>
            </a:r>
            <a:r>
              <a:rPr lang="en-US" sz="2000" dirty="0">
                <a:latin typeface="Times New Roman" panose="02020603050405020304" pitchFamily="18" charset="0"/>
                <a:cs typeface="Times New Roman" panose="02020603050405020304" pitchFamily="18" charset="0"/>
              </a:rPr>
              <a:t> was created</a:t>
            </a:r>
          </a:p>
          <a:p>
            <a:endParaRPr lang="en-US" dirty="0"/>
          </a:p>
        </p:txBody>
      </p:sp>
      <p:pic>
        <p:nvPicPr>
          <p:cNvPr id="10" name="Picture 9" descr="A screenshot of a computer&#10;&#10;Description automatically generated with medium confidence">
            <a:extLst>
              <a:ext uri="{FF2B5EF4-FFF2-40B4-BE49-F238E27FC236}">
                <a16:creationId xmlns:a16="http://schemas.microsoft.com/office/drawing/2014/main" id="{A0445FFF-53E7-4C97-BAF0-57F0F4D28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49" y="704470"/>
            <a:ext cx="7420581" cy="5449060"/>
          </a:xfrm>
          <a:prstGeom prst="rect">
            <a:avLst/>
          </a:prstGeom>
        </p:spPr>
      </p:pic>
    </p:spTree>
    <p:extLst>
      <p:ext uri="{BB962C8B-B14F-4D97-AF65-F5344CB8AC3E}">
        <p14:creationId xmlns:p14="http://schemas.microsoft.com/office/powerpoint/2010/main" val="152368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E379E4-6780-4964-A9CD-39E753F18669}"/>
              </a:ext>
            </a:extLst>
          </p:cNvPr>
          <p:cNvSpPr>
            <a:spLocks noGrp="1"/>
          </p:cNvSpPr>
          <p:nvPr>
            <p:ph type="body" sz="half" idx="2"/>
          </p:nvPr>
        </p:nvSpPr>
        <p:spPr>
          <a:xfrm>
            <a:off x="685799" y="2971799"/>
            <a:ext cx="10716209" cy="3447661"/>
          </a:xfrm>
        </p:spPr>
        <p:txBody>
          <a:bodyPr>
            <a:normAutofit/>
          </a:bodyPr>
          <a:lstStyle/>
          <a:p>
            <a:r>
              <a:rPr lang="en-US" sz="2800" dirty="0">
                <a:solidFill>
                  <a:schemeClr val="accent1">
                    <a:lumMod val="60000"/>
                    <a:lumOff val="40000"/>
                  </a:schemeClr>
                </a:solidFill>
                <a:latin typeface="Times New Roman" panose="02020603050405020304" pitchFamily="18" charset="0"/>
                <a:cs typeface="Times New Roman" panose="02020603050405020304" pitchFamily="18" charset="0"/>
              </a:rPr>
              <a:t>In the following slides I show the gathering of data. I use the program to call temperature and set it so I can all humidity, time,  and  wind pressure.</a:t>
            </a:r>
          </a:p>
        </p:txBody>
      </p:sp>
    </p:spTree>
    <p:extLst>
      <p:ext uri="{BB962C8B-B14F-4D97-AF65-F5344CB8AC3E}">
        <p14:creationId xmlns:p14="http://schemas.microsoft.com/office/powerpoint/2010/main" val="135313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p:txBody>
          <a:bodyPr/>
          <a:lstStyle/>
          <a:p>
            <a:r>
              <a:rPr lang="en-US" dirty="0"/>
              <a:t>Rubric</a:t>
            </a:r>
          </a:p>
        </p:txBody>
      </p:sp>
      <p:graphicFrame>
        <p:nvGraphicFramePr>
          <p:cNvPr id="4" name="Content Placeholder 3">
            <a:extLst>
              <a:ext uri="{FF2B5EF4-FFF2-40B4-BE49-F238E27FC236}">
                <a16:creationId xmlns:a16="http://schemas.microsoft.com/office/drawing/2014/main" id="{8C7E413A-6A9E-428D-A079-5F9139C3575C}"/>
              </a:ext>
            </a:extLst>
          </p:cNvPr>
          <p:cNvGraphicFramePr>
            <a:graphicFrameLocks noGrp="1"/>
          </p:cNvGraphicFramePr>
          <p:nvPr>
            <p:ph idx="1"/>
          </p:nvPr>
        </p:nvGraphicFramePr>
        <p:xfrm>
          <a:off x="838200" y="1825625"/>
          <a:ext cx="10515600" cy="20218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494064502"/>
                    </a:ext>
                  </a:extLst>
                </a:gridCol>
                <a:gridCol w="3505200">
                  <a:extLst>
                    <a:ext uri="{9D8B030D-6E8A-4147-A177-3AD203B41FA5}">
                      <a16:colId xmlns:a16="http://schemas.microsoft.com/office/drawing/2014/main" val="1566128757"/>
                    </a:ext>
                  </a:extLst>
                </a:gridCol>
                <a:gridCol w="3505200">
                  <a:extLst>
                    <a:ext uri="{9D8B030D-6E8A-4147-A177-3AD203B41FA5}">
                      <a16:colId xmlns:a16="http://schemas.microsoft.com/office/drawing/2014/main" val="722685570"/>
                    </a:ext>
                  </a:extLst>
                </a:gridCol>
              </a:tblGrid>
              <a:tr h="370840">
                <a:tc>
                  <a:txBody>
                    <a:bodyPr/>
                    <a:lstStyle/>
                    <a:p>
                      <a:r>
                        <a:rPr lang="en-US" dirty="0"/>
                        <a:t>Activity</a:t>
                      </a:r>
                    </a:p>
                  </a:txBody>
                  <a:tcPr/>
                </a:tc>
                <a:tc>
                  <a:txBody>
                    <a:bodyPr/>
                    <a:lstStyle/>
                    <a:p>
                      <a:r>
                        <a:rPr lang="en-US" dirty="0"/>
                        <a:t>Requirement(s)</a:t>
                      </a:r>
                    </a:p>
                  </a:txBody>
                  <a:tcPr/>
                </a:tc>
                <a:tc>
                  <a:txBody>
                    <a:bodyPr/>
                    <a:lstStyle/>
                    <a:p>
                      <a:r>
                        <a:rPr lang="en-US" dirty="0"/>
                        <a:t>Points</a:t>
                      </a:r>
                    </a:p>
                  </a:txBody>
                  <a:tcPr/>
                </a:tc>
                <a:extLst>
                  <a:ext uri="{0D108BD9-81ED-4DB2-BD59-A6C34878D82A}">
                    <a16:rowId xmlns:a16="http://schemas.microsoft.com/office/drawing/2014/main" val="2671127368"/>
                  </a:ext>
                </a:extLst>
              </a:tr>
              <a:tr h="370840">
                <a:tc>
                  <a:txBody>
                    <a:bodyPr/>
                    <a:lstStyle/>
                    <a:p>
                      <a:r>
                        <a:rPr lang="en-US" dirty="0"/>
                        <a:t>Query to retrieve all columns</a:t>
                      </a:r>
                      <a:r>
                        <a:rPr lang="en-US" baseline="0" dirty="0"/>
                        <a:t> and rows</a:t>
                      </a:r>
                      <a:endParaRPr lang="en-US" dirty="0"/>
                    </a:p>
                  </a:txBody>
                  <a:tcPr/>
                </a:tc>
                <a:tc>
                  <a:txBody>
                    <a:bodyPr/>
                    <a:lstStyle/>
                    <a:p>
                      <a:r>
                        <a:rPr lang="en-US" dirty="0"/>
                        <a:t>Screenshot of query and results</a:t>
                      </a:r>
                    </a:p>
                  </a:txBody>
                  <a:tcPr/>
                </a:tc>
                <a:tc>
                  <a:txBody>
                    <a:bodyPr/>
                    <a:lstStyle/>
                    <a:p>
                      <a:r>
                        <a:rPr lang="en-US" dirty="0"/>
                        <a:t>20</a:t>
                      </a:r>
                    </a:p>
                  </a:txBody>
                  <a:tcPr/>
                </a:tc>
                <a:extLst>
                  <a:ext uri="{0D108BD9-81ED-4DB2-BD59-A6C34878D82A}">
                    <a16:rowId xmlns:a16="http://schemas.microsoft.com/office/drawing/2014/main" val="851364322"/>
                  </a:ext>
                </a:extLst>
              </a:tr>
              <a:tr h="370840">
                <a:tc>
                  <a:txBody>
                    <a:bodyPr/>
                    <a:lstStyle/>
                    <a:p>
                      <a:r>
                        <a:rPr lang="en-US" dirty="0"/>
                        <a:t>Query to retrieve lowest</a:t>
                      </a:r>
                      <a:r>
                        <a:rPr lang="en-US" baseline="0" dirty="0"/>
                        <a:t> and highest temperature</a:t>
                      </a:r>
                      <a:endParaRPr lang="en-US" dirty="0"/>
                    </a:p>
                  </a:txBody>
                  <a:tcPr/>
                </a:tc>
                <a:tc>
                  <a:txBody>
                    <a:bodyPr/>
                    <a:lstStyle/>
                    <a:p>
                      <a:r>
                        <a:rPr lang="en-US" dirty="0"/>
                        <a:t>Screenshot of query</a:t>
                      </a:r>
                      <a:r>
                        <a:rPr lang="en-US" baseline="0" dirty="0"/>
                        <a:t> and results</a:t>
                      </a:r>
                      <a:endParaRPr lang="en-US" dirty="0"/>
                    </a:p>
                  </a:txBody>
                  <a:tcPr/>
                </a:tc>
                <a:tc>
                  <a:txBody>
                    <a:bodyPr/>
                    <a:lstStyle/>
                    <a:p>
                      <a:r>
                        <a:rPr lang="en-US" dirty="0"/>
                        <a:t>20</a:t>
                      </a:r>
                    </a:p>
                  </a:txBody>
                  <a:tcPr/>
                </a:tc>
                <a:extLst>
                  <a:ext uri="{0D108BD9-81ED-4DB2-BD59-A6C34878D82A}">
                    <a16:rowId xmlns:a16="http://schemas.microsoft.com/office/drawing/2014/main" val="3263133784"/>
                  </a:ext>
                </a:extLst>
              </a:tr>
              <a:tr h="370840">
                <a:tc>
                  <a:txBody>
                    <a:bodyPr/>
                    <a:lstStyle/>
                    <a:p>
                      <a:r>
                        <a:rPr lang="en-US" dirty="0"/>
                        <a:t>Query to find all Clear days</a:t>
                      </a:r>
                    </a:p>
                  </a:txBody>
                  <a:tcPr/>
                </a:tc>
                <a:tc>
                  <a:txBody>
                    <a:bodyPr/>
                    <a:lstStyle/>
                    <a:p>
                      <a:r>
                        <a:rPr lang="en-US" dirty="0"/>
                        <a:t>Screenshot of query and results</a:t>
                      </a:r>
                    </a:p>
                  </a:txBody>
                  <a:tcPr/>
                </a:tc>
                <a:tc>
                  <a:txBody>
                    <a:bodyPr/>
                    <a:lstStyle/>
                    <a:p>
                      <a:r>
                        <a:rPr lang="en-US" dirty="0"/>
                        <a:t>20</a:t>
                      </a:r>
                    </a:p>
                  </a:txBody>
                  <a:tcPr/>
                </a:tc>
                <a:extLst>
                  <a:ext uri="{0D108BD9-81ED-4DB2-BD59-A6C34878D82A}">
                    <a16:rowId xmlns:a16="http://schemas.microsoft.com/office/drawing/2014/main" val="3537565646"/>
                  </a:ext>
                </a:extLst>
              </a:tr>
            </a:tbl>
          </a:graphicData>
        </a:graphic>
      </p:graphicFrame>
    </p:spTree>
    <p:extLst>
      <p:ext uri="{BB962C8B-B14F-4D97-AF65-F5344CB8AC3E}">
        <p14:creationId xmlns:p14="http://schemas.microsoft.com/office/powerpoint/2010/main" val="1805204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7" y="987424"/>
            <a:ext cx="3932237" cy="2260741"/>
          </a:xfrm>
        </p:spPr>
        <p:txBody>
          <a:bodyPr>
            <a:normAutofit/>
          </a:bodyPr>
          <a:lstStyle/>
          <a:p>
            <a:r>
              <a:rPr lang="en-US" sz="2400" dirty="0">
                <a:solidFill>
                  <a:schemeClr val="accent1">
                    <a:lumMod val="60000"/>
                    <a:lumOff val="40000"/>
                  </a:schemeClr>
                </a:solidFill>
              </a:rPr>
              <a:t>Query to retrieve all columns and all rows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3248166"/>
            <a:ext cx="3932237" cy="2620821"/>
          </a:xfrm>
        </p:spPr>
        <p:txBody>
          <a:bodyPr/>
          <a:lstStyle/>
          <a:p>
            <a:r>
              <a:rPr lang="en-US" dirty="0"/>
              <a:t>Screenshot of SQL query command and results</a:t>
            </a:r>
          </a:p>
        </p:txBody>
      </p:sp>
      <p:pic>
        <p:nvPicPr>
          <p:cNvPr id="10" name="Picture 9" descr="A screenshot of a computer&#10;&#10;Description automatically generated with medium confidence">
            <a:extLst>
              <a:ext uri="{FF2B5EF4-FFF2-40B4-BE49-F238E27FC236}">
                <a16:creationId xmlns:a16="http://schemas.microsoft.com/office/drawing/2014/main" id="{E2827453-3682-4470-A4E6-99E2A334E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024" y="615950"/>
            <a:ext cx="7339222" cy="5626100"/>
          </a:xfrm>
          <a:prstGeom prst="rect">
            <a:avLst/>
          </a:prstGeom>
        </p:spPr>
      </p:pic>
    </p:spTree>
    <p:extLst>
      <p:ext uri="{BB962C8B-B14F-4D97-AF65-F5344CB8AC3E}">
        <p14:creationId xmlns:p14="http://schemas.microsoft.com/office/powerpoint/2010/main" val="1162281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987425"/>
            <a:ext cx="3932237" cy="2738414"/>
          </a:xfrm>
        </p:spPr>
        <p:txBody>
          <a:bodyPr>
            <a:normAutofit/>
          </a:bodyPr>
          <a:lstStyle/>
          <a:p>
            <a:r>
              <a:rPr lang="en-US" sz="2400" dirty="0">
                <a:solidFill>
                  <a:schemeClr val="accent1">
                    <a:lumMod val="60000"/>
                    <a:lumOff val="40000"/>
                  </a:schemeClr>
                </a:solidFill>
              </a:rPr>
              <a:t>Query to retrieve lowest and highest temperatures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3848668"/>
            <a:ext cx="3932237" cy="2020319"/>
          </a:xfrm>
        </p:spPr>
        <p:txBody>
          <a:bodyPr/>
          <a:lstStyle/>
          <a:p>
            <a:r>
              <a:rPr lang="en-US" dirty="0"/>
              <a:t>Screenshot of SQL query command and results</a:t>
            </a:r>
          </a:p>
          <a:p>
            <a:endParaRPr lang="en-US" dirty="0"/>
          </a:p>
        </p:txBody>
      </p:sp>
      <p:pic>
        <p:nvPicPr>
          <p:cNvPr id="4" name="Picture 3" descr="A screenshot of a computer&#10;&#10;Description automatically generated with medium confidence">
            <a:extLst>
              <a:ext uri="{FF2B5EF4-FFF2-40B4-BE49-F238E27FC236}">
                <a16:creationId xmlns:a16="http://schemas.microsoft.com/office/drawing/2014/main" id="{31B44F7C-F37D-4A3E-97AC-354092685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548" y="530225"/>
            <a:ext cx="7709452" cy="6089236"/>
          </a:xfrm>
          <a:prstGeom prst="rect">
            <a:avLst/>
          </a:prstGeom>
        </p:spPr>
      </p:pic>
    </p:spTree>
    <p:extLst>
      <p:ext uri="{BB962C8B-B14F-4D97-AF65-F5344CB8AC3E}">
        <p14:creationId xmlns:p14="http://schemas.microsoft.com/office/powerpoint/2010/main" val="1778968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987425"/>
            <a:ext cx="3932237" cy="2738414"/>
          </a:xfrm>
        </p:spPr>
        <p:txBody>
          <a:bodyPr>
            <a:normAutofit/>
          </a:bodyPr>
          <a:lstStyle/>
          <a:p>
            <a:r>
              <a:rPr lang="en-US" sz="2400" dirty="0">
                <a:solidFill>
                  <a:schemeClr val="accent1">
                    <a:lumMod val="60000"/>
                    <a:lumOff val="40000"/>
                  </a:schemeClr>
                </a:solidFill>
              </a:rPr>
              <a:t>Query to retrieve all clear days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3850256"/>
            <a:ext cx="3932237" cy="2020319"/>
          </a:xfrm>
        </p:spPr>
        <p:txBody>
          <a:bodyPr/>
          <a:lstStyle/>
          <a:p>
            <a:r>
              <a:rPr lang="en-US" dirty="0"/>
              <a:t>Screenshot of SQL query command and results</a:t>
            </a:r>
          </a:p>
          <a:p>
            <a:endParaRPr lang="en-US" dirty="0"/>
          </a:p>
        </p:txBody>
      </p:sp>
      <p:pic>
        <p:nvPicPr>
          <p:cNvPr id="8" name="Picture 7" descr="A screenshot of a computer&#10;&#10;Description automatically generated with medium confidence">
            <a:extLst>
              <a:ext uri="{FF2B5EF4-FFF2-40B4-BE49-F238E27FC236}">
                <a16:creationId xmlns:a16="http://schemas.microsoft.com/office/drawing/2014/main" id="{55A9D550-AEA7-49BA-8D57-7F423714F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512" y="171450"/>
            <a:ext cx="7540487" cy="6515100"/>
          </a:xfrm>
          <a:prstGeom prst="rect">
            <a:avLst/>
          </a:prstGeom>
        </p:spPr>
      </p:pic>
    </p:spTree>
    <p:extLst>
      <p:ext uri="{BB962C8B-B14F-4D97-AF65-F5344CB8AC3E}">
        <p14:creationId xmlns:p14="http://schemas.microsoft.com/office/powerpoint/2010/main" val="276190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D68002-2C0D-4586-835F-7D53FF0012EE}"/>
              </a:ext>
            </a:extLst>
          </p:cNvPr>
          <p:cNvSpPr>
            <a:spLocks noGrp="1"/>
          </p:cNvSpPr>
          <p:nvPr>
            <p:ph type="body" sz="half" idx="2"/>
          </p:nvPr>
        </p:nvSpPr>
        <p:spPr>
          <a:xfrm>
            <a:off x="635259" y="2943807"/>
            <a:ext cx="10921482" cy="3568959"/>
          </a:xfrm>
        </p:spPr>
        <p:txBody>
          <a:bodyPr>
            <a:normAutofit/>
          </a:bodyPr>
          <a:lstStyle/>
          <a:p>
            <a:r>
              <a:rPr lang="en-US" sz="2800" dirty="0">
                <a:solidFill>
                  <a:schemeClr val="accent1">
                    <a:lumMod val="60000"/>
                    <a:lumOff val="40000"/>
                  </a:schemeClr>
                </a:solidFill>
                <a:latin typeface="Times New Roman" panose="02020603050405020304" pitchFamily="18" charset="0"/>
                <a:cs typeface="Times New Roman" panose="02020603050405020304" pitchFamily="18" charset="0"/>
              </a:rPr>
              <a:t>In the following slides I show the gathering and graphing of data for use.</a:t>
            </a:r>
          </a:p>
          <a:p>
            <a:r>
              <a:rPr lang="en-US" sz="2800" dirty="0">
                <a:solidFill>
                  <a:schemeClr val="accent1">
                    <a:lumMod val="60000"/>
                    <a:lumOff val="40000"/>
                  </a:schemeClr>
                </a:solidFill>
                <a:latin typeface="Times New Roman" panose="02020603050405020304" pitchFamily="18" charset="0"/>
                <a:cs typeface="Times New Roman" panose="02020603050405020304" pitchFamily="18" charset="0"/>
              </a:rPr>
              <a:t>I use the data from the previous program to show data for a period of time.</a:t>
            </a:r>
          </a:p>
        </p:txBody>
      </p:sp>
    </p:spTree>
    <p:extLst>
      <p:ext uri="{BB962C8B-B14F-4D97-AF65-F5344CB8AC3E}">
        <p14:creationId xmlns:p14="http://schemas.microsoft.com/office/powerpoint/2010/main" val="487974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p:txBody>
          <a:bodyPr/>
          <a:lstStyle/>
          <a:p>
            <a:r>
              <a:rPr lang="en-US" dirty="0"/>
              <a:t>Rubric</a:t>
            </a:r>
          </a:p>
        </p:txBody>
      </p:sp>
      <p:graphicFrame>
        <p:nvGraphicFramePr>
          <p:cNvPr id="4" name="Content Placeholder 3">
            <a:extLst>
              <a:ext uri="{FF2B5EF4-FFF2-40B4-BE49-F238E27FC236}">
                <a16:creationId xmlns:a16="http://schemas.microsoft.com/office/drawing/2014/main" id="{8C7E413A-6A9E-428D-A079-5F9139C3575C}"/>
              </a:ext>
            </a:extLst>
          </p:cNvPr>
          <p:cNvGraphicFramePr>
            <a:graphicFrameLocks noGrp="1"/>
          </p:cNvGraphicFramePr>
          <p:nvPr>
            <p:ph idx="1"/>
          </p:nvPr>
        </p:nvGraphicFramePr>
        <p:xfrm>
          <a:off x="838200" y="1825625"/>
          <a:ext cx="10515600" cy="17526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494064502"/>
                    </a:ext>
                  </a:extLst>
                </a:gridCol>
                <a:gridCol w="3505200">
                  <a:extLst>
                    <a:ext uri="{9D8B030D-6E8A-4147-A177-3AD203B41FA5}">
                      <a16:colId xmlns:a16="http://schemas.microsoft.com/office/drawing/2014/main" val="1566128757"/>
                    </a:ext>
                  </a:extLst>
                </a:gridCol>
                <a:gridCol w="3505200">
                  <a:extLst>
                    <a:ext uri="{9D8B030D-6E8A-4147-A177-3AD203B41FA5}">
                      <a16:colId xmlns:a16="http://schemas.microsoft.com/office/drawing/2014/main" val="722685570"/>
                    </a:ext>
                  </a:extLst>
                </a:gridCol>
              </a:tblGrid>
              <a:tr h="370840">
                <a:tc>
                  <a:txBody>
                    <a:bodyPr/>
                    <a:lstStyle/>
                    <a:p>
                      <a:r>
                        <a:rPr lang="en-US" dirty="0"/>
                        <a:t>Activity</a:t>
                      </a:r>
                    </a:p>
                  </a:txBody>
                  <a:tcPr/>
                </a:tc>
                <a:tc>
                  <a:txBody>
                    <a:bodyPr/>
                    <a:lstStyle/>
                    <a:p>
                      <a:r>
                        <a:rPr lang="en-US" dirty="0"/>
                        <a:t>Requirement(s)</a:t>
                      </a:r>
                    </a:p>
                  </a:txBody>
                  <a:tcPr/>
                </a:tc>
                <a:tc>
                  <a:txBody>
                    <a:bodyPr/>
                    <a:lstStyle/>
                    <a:p>
                      <a:r>
                        <a:rPr lang="en-US" dirty="0"/>
                        <a:t>Points</a:t>
                      </a:r>
                    </a:p>
                  </a:txBody>
                  <a:tcPr/>
                </a:tc>
                <a:extLst>
                  <a:ext uri="{0D108BD9-81ED-4DB2-BD59-A6C34878D82A}">
                    <a16:rowId xmlns:a16="http://schemas.microsoft.com/office/drawing/2014/main" val="2671127368"/>
                  </a:ext>
                </a:extLst>
              </a:tr>
              <a:tr h="370840">
                <a:tc>
                  <a:txBody>
                    <a:bodyPr/>
                    <a:lstStyle/>
                    <a:p>
                      <a:r>
                        <a:rPr lang="en-US" dirty="0"/>
                        <a:t>Python code</a:t>
                      </a:r>
                    </a:p>
                  </a:txBody>
                  <a:tcPr/>
                </a:tc>
                <a:tc>
                  <a:txBody>
                    <a:bodyPr/>
                    <a:lstStyle/>
                    <a:p>
                      <a:r>
                        <a:rPr lang="en-US" dirty="0"/>
                        <a:t>Screenshot</a:t>
                      </a:r>
                      <a:r>
                        <a:rPr lang="en-US" baseline="0" dirty="0"/>
                        <a:t> of code</a:t>
                      </a:r>
                      <a:endParaRPr lang="en-US" dirty="0"/>
                    </a:p>
                  </a:txBody>
                  <a:tcPr/>
                </a:tc>
                <a:tc>
                  <a:txBody>
                    <a:bodyPr/>
                    <a:lstStyle/>
                    <a:p>
                      <a:r>
                        <a:rPr lang="en-US" dirty="0"/>
                        <a:t>20</a:t>
                      </a:r>
                    </a:p>
                  </a:txBody>
                  <a:tcPr/>
                </a:tc>
                <a:extLst>
                  <a:ext uri="{0D108BD9-81ED-4DB2-BD59-A6C34878D82A}">
                    <a16:rowId xmlns:a16="http://schemas.microsoft.com/office/drawing/2014/main" val="1343858599"/>
                  </a:ext>
                </a:extLst>
              </a:tr>
              <a:tr h="370840">
                <a:tc>
                  <a:txBody>
                    <a:bodyPr/>
                    <a:lstStyle/>
                    <a:p>
                      <a:r>
                        <a:rPr lang="en-US" dirty="0"/>
                        <a:t>Retrieve</a:t>
                      </a:r>
                      <a:r>
                        <a:rPr lang="en-US" baseline="0" dirty="0"/>
                        <a:t> and convert data into CSV format</a:t>
                      </a:r>
                      <a:endParaRPr lang="en-US" dirty="0"/>
                    </a:p>
                  </a:txBody>
                  <a:tcPr/>
                </a:tc>
                <a:tc>
                  <a:txBody>
                    <a:bodyPr/>
                    <a:lstStyle/>
                    <a:p>
                      <a:r>
                        <a:rPr lang="en-US" dirty="0"/>
                        <a:t>Screenshot</a:t>
                      </a:r>
                      <a:r>
                        <a:rPr lang="en-US" baseline="0" dirty="0"/>
                        <a:t> of data in Excel file</a:t>
                      </a:r>
                      <a:endParaRPr lang="en-US" dirty="0"/>
                    </a:p>
                  </a:txBody>
                  <a:tcPr/>
                </a:tc>
                <a:tc>
                  <a:txBody>
                    <a:bodyPr/>
                    <a:lstStyle/>
                    <a:p>
                      <a:r>
                        <a:rPr lang="en-US" dirty="0"/>
                        <a:t>20</a:t>
                      </a:r>
                    </a:p>
                  </a:txBody>
                  <a:tcPr/>
                </a:tc>
                <a:extLst>
                  <a:ext uri="{0D108BD9-81ED-4DB2-BD59-A6C34878D82A}">
                    <a16:rowId xmlns:a16="http://schemas.microsoft.com/office/drawing/2014/main" val="851364322"/>
                  </a:ext>
                </a:extLst>
              </a:tr>
              <a:tr h="370840">
                <a:tc>
                  <a:txBody>
                    <a:bodyPr/>
                    <a:lstStyle/>
                    <a:p>
                      <a:r>
                        <a:rPr lang="en-US" dirty="0"/>
                        <a:t>Temperature and Humidity chart</a:t>
                      </a:r>
                    </a:p>
                  </a:txBody>
                  <a:tcPr/>
                </a:tc>
                <a:tc>
                  <a:txBody>
                    <a:bodyPr/>
                    <a:lstStyle/>
                    <a:p>
                      <a:r>
                        <a:rPr lang="en-US" dirty="0"/>
                        <a:t>Chart of data from database </a:t>
                      </a:r>
                    </a:p>
                  </a:txBody>
                  <a:tcPr/>
                </a:tc>
                <a:tc>
                  <a:txBody>
                    <a:bodyPr/>
                    <a:lstStyle/>
                    <a:p>
                      <a:r>
                        <a:rPr lang="en-US" dirty="0"/>
                        <a:t>20</a:t>
                      </a:r>
                    </a:p>
                  </a:txBody>
                  <a:tcPr/>
                </a:tc>
                <a:extLst>
                  <a:ext uri="{0D108BD9-81ED-4DB2-BD59-A6C34878D82A}">
                    <a16:rowId xmlns:a16="http://schemas.microsoft.com/office/drawing/2014/main" val="1477047477"/>
                  </a:ext>
                </a:extLst>
              </a:tr>
            </a:tbl>
          </a:graphicData>
        </a:graphic>
      </p:graphicFrame>
    </p:spTree>
    <p:extLst>
      <p:ext uri="{BB962C8B-B14F-4D97-AF65-F5344CB8AC3E}">
        <p14:creationId xmlns:p14="http://schemas.microsoft.com/office/powerpoint/2010/main" val="1859806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457200"/>
            <a:ext cx="3932238" cy="1920240"/>
          </a:xfrm>
        </p:spPr>
        <p:txBody>
          <a:bodyPr>
            <a:normAutofit/>
          </a:bodyPr>
          <a:lstStyle/>
          <a:p>
            <a:r>
              <a:rPr lang="en-US" sz="2400" dirty="0">
                <a:solidFill>
                  <a:schemeClr val="accent1">
                    <a:lumMod val="60000"/>
                    <a:lumOff val="40000"/>
                  </a:schemeClr>
                </a:solidFill>
              </a:rPr>
              <a:t>Python code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9787" y="2527663"/>
            <a:ext cx="3932237" cy="3811588"/>
          </a:xfrm>
        </p:spPr>
        <p:txBody>
          <a:bodyPr/>
          <a:lstStyle/>
          <a:p>
            <a:r>
              <a:rPr lang="en-US" dirty="0"/>
              <a:t>ExtractTempHumidity.py Python code with your name and date in comments</a:t>
            </a:r>
          </a:p>
          <a:p>
            <a:endParaRPr lang="en-US" dirty="0"/>
          </a:p>
          <a:p>
            <a:endParaRPr lang="en-US" dirty="0"/>
          </a:p>
        </p:txBody>
      </p:sp>
      <p:pic>
        <p:nvPicPr>
          <p:cNvPr id="5" name="Picture 4" descr="Text&#10;&#10;Description automatically generated">
            <a:extLst>
              <a:ext uri="{FF2B5EF4-FFF2-40B4-BE49-F238E27FC236}">
                <a16:creationId xmlns:a16="http://schemas.microsoft.com/office/drawing/2014/main" id="{C4840389-8832-45BE-BF11-E3B7672D0AB1}"/>
              </a:ext>
            </a:extLst>
          </p:cNvPr>
          <p:cNvPicPr>
            <a:picLocks noChangeAspect="1"/>
          </p:cNvPicPr>
          <p:nvPr/>
        </p:nvPicPr>
        <p:blipFill>
          <a:blip r:embed="rId2"/>
          <a:stretch>
            <a:fillRect/>
          </a:stretch>
        </p:blipFill>
        <p:spPr>
          <a:xfrm>
            <a:off x="4645985" y="239753"/>
            <a:ext cx="7148179" cy="6378493"/>
          </a:xfrm>
          <a:prstGeom prst="rect">
            <a:avLst/>
          </a:prstGeom>
        </p:spPr>
      </p:pic>
    </p:spTree>
    <p:extLst>
      <p:ext uri="{BB962C8B-B14F-4D97-AF65-F5344CB8AC3E}">
        <p14:creationId xmlns:p14="http://schemas.microsoft.com/office/powerpoint/2010/main" val="2598458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0A78A9-BF4E-40B6-8825-A9994D9F6951}"/>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In this project I will cover the following points</a:t>
            </a:r>
          </a:p>
          <a:p>
            <a:r>
              <a:rPr lang="en-US" sz="2000" dirty="0">
                <a:latin typeface="Times New Roman" panose="02020603050405020304" pitchFamily="18" charset="0"/>
                <a:cs typeface="Times New Roman" panose="02020603050405020304" pitchFamily="18" charset="0"/>
              </a:rPr>
              <a:t>Installing a package.</a:t>
            </a:r>
          </a:p>
          <a:p>
            <a:r>
              <a:rPr lang="en-US" sz="2000" dirty="0">
                <a:latin typeface="Times New Roman" panose="02020603050405020304" pitchFamily="18" charset="0"/>
                <a:cs typeface="Times New Roman" panose="02020603050405020304" pitchFamily="18" charset="0"/>
              </a:rPr>
              <a:t>Intergrading and using the package.</a:t>
            </a:r>
          </a:p>
          <a:p>
            <a:r>
              <a:rPr lang="en-US" sz="2000" dirty="0">
                <a:latin typeface="Times New Roman" panose="02020603050405020304" pitchFamily="18" charset="0"/>
                <a:cs typeface="Times New Roman" panose="02020603050405020304" pitchFamily="18" charset="0"/>
              </a:rPr>
              <a:t>Calling out previous projects to preform new tasks.</a:t>
            </a:r>
          </a:p>
          <a:p>
            <a:r>
              <a:rPr lang="en-US" sz="2000" dirty="0">
                <a:latin typeface="Times New Roman" panose="02020603050405020304" pitchFamily="18" charset="0"/>
                <a:cs typeface="Times New Roman" panose="02020603050405020304" pitchFamily="18" charset="0"/>
              </a:rPr>
              <a:t>Extracting and graphing data from a project into a deliverable form.</a:t>
            </a:r>
          </a:p>
          <a:p>
            <a:r>
              <a:rPr lang="en-US" sz="2000" dirty="0">
                <a:latin typeface="Times New Roman" panose="02020603050405020304" pitchFamily="18" charset="0"/>
                <a:cs typeface="Times New Roman" panose="02020603050405020304" pitchFamily="18" charset="0"/>
              </a:rPr>
              <a:t>Using data from a program to mathematically predict plausible outcomes.</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955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7" y="966954"/>
            <a:ext cx="3932238" cy="2315333"/>
          </a:xfrm>
        </p:spPr>
        <p:txBody>
          <a:bodyPr>
            <a:normAutofit/>
          </a:bodyPr>
          <a:lstStyle/>
          <a:p>
            <a:r>
              <a:rPr lang="en-US" sz="2400" cap="none" dirty="0">
                <a:solidFill>
                  <a:schemeClr val="accent1">
                    <a:lumMod val="60000"/>
                    <a:lumOff val="40000"/>
                  </a:schemeClr>
                </a:solidFill>
              </a:rPr>
              <a:t>Retrieve and convert data to CSV format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9787" y="3575713"/>
            <a:ext cx="3932237" cy="2763538"/>
          </a:xfrm>
        </p:spPr>
        <p:txBody>
          <a:bodyPr/>
          <a:lstStyle/>
          <a:p>
            <a:r>
              <a:rPr lang="en-US" dirty="0" err="1"/>
              <a:t>Formatdata</a:t>
            </a:r>
            <a:r>
              <a:rPr lang="en-US" dirty="0"/>
              <a:t> file open in Excel showing 3 columns of data</a:t>
            </a:r>
          </a:p>
          <a:p>
            <a:endParaRPr lang="en-US" dirty="0"/>
          </a:p>
          <a:p>
            <a:endParaRPr lang="en-US" dirty="0"/>
          </a:p>
        </p:txBody>
      </p:sp>
      <p:pic>
        <p:nvPicPr>
          <p:cNvPr id="4" name="Picture 3" descr="Table&#10;&#10;Description automatically generated with low confidence">
            <a:extLst>
              <a:ext uri="{FF2B5EF4-FFF2-40B4-BE49-F238E27FC236}">
                <a16:creationId xmlns:a16="http://schemas.microsoft.com/office/drawing/2014/main" id="{897015AC-AC82-48A6-81FE-7D42C4403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2576" y="788441"/>
            <a:ext cx="4187954" cy="5281118"/>
          </a:xfrm>
          <a:prstGeom prst="rect">
            <a:avLst/>
          </a:prstGeom>
        </p:spPr>
      </p:pic>
    </p:spTree>
    <p:extLst>
      <p:ext uri="{BB962C8B-B14F-4D97-AF65-F5344CB8AC3E}">
        <p14:creationId xmlns:p14="http://schemas.microsoft.com/office/powerpoint/2010/main" val="102991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987425"/>
            <a:ext cx="3932237" cy="1600200"/>
          </a:xfrm>
        </p:spPr>
        <p:txBody>
          <a:bodyPr>
            <a:normAutofit fontScale="90000"/>
          </a:bodyPr>
          <a:lstStyle/>
          <a:p>
            <a:r>
              <a:rPr lang="en-US" sz="3100" cap="none" dirty="0">
                <a:solidFill>
                  <a:schemeClr val="accent1">
                    <a:lumMod val="60000"/>
                    <a:lumOff val="40000"/>
                  </a:schemeClr>
                </a:solidFill>
              </a:rPr>
              <a:t>Temperature and humidity chart</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2866030"/>
            <a:ext cx="3932237" cy="3002958"/>
          </a:xfrm>
        </p:spPr>
        <p:txBody>
          <a:bodyPr/>
          <a:lstStyle/>
          <a:p>
            <a:r>
              <a:rPr lang="en-US" sz="2000" dirty="0">
                <a:latin typeface="Times New Roman" panose="02020603050405020304" pitchFamily="18" charset="0"/>
                <a:cs typeface="Times New Roman" panose="02020603050405020304" pitchFamily="18" charset="0"/>
              </a:rPr>
              <a:t>Excel chart based on temperature and humidity data from database </a:t>
            </a:r>
          </a:p>
          <a:p>
            <a:endParaRPr lang="en-US" dirty="0"/>
          </a:p>
        </p:txBody>
      </p:sp>
      <p:pic>
        <p:nvPicPr>
          <p:cNvPr id="4" name="Picture 3" descr="Chart, line chart&#10;&#10;Description automatically generated">
            <a:extLst>
              <a:ext uri="{FF2B5EF4-FFF2-40B4-BE49-F238E27FC236}">
                <a16:creationId xmlns:a16="http://schemas.microsoft.com/office/drawing/2014/main" id="{66417731-32C0-4DE6-9E8E-F5E25D353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4978" y="1480930"/>
            <a:ext cx="5367233" cy="3995531"/>
          </a:xfrm>
          <a:prstGeom prst="rect">
            <a:avLst/>
          </a:prstGeom>
        </p:spPr>
      </p:pic>
    </p:spTree>
    <p:extLst>
      <p:ext uri="{BB962C8B-B14F-4D97-AF65-F5344CB8AC3E}">
        <p14:creationId xmlns:p14="http://schemas.microsoft.com/office/powerpoint/2010/main" val="801426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9476DB-25D9-435A-9289-0C4181BC29B0}"/>
              </a:ext>
            </a:extLst>
          </p:cNvPr>
          <p:cNvSpPr>
            <a:spLocks noGrp="1"/>
          </p:cNvSpPr>
          <p:nvPr>
            <p:ph type="body" sz="half" idx="2"/>
          </p:nvPr>
        </p:nvSpPr>
        <p:spPr>
          <a:xfrm>
            <a:off x="685800" y="2971800"/>
            <a:ext cx="10762861" cy="3391678"/>
          </a:xfrm>
        </p:spPr>
        <p:txBody>
          <a:bodyPr>
            <a:normAutofit/>
          </a:bodyPr>
          <a:lstStyle/>
          <a:p>
            <a:r>
              <a:rPr lang="en-US" sz="2800" dirty="0">
                <a:solidFill>
                  <a:schemeClr val="accent1">
                    <a:lumMod val="60000"/>
                    <a:lumOff val="40000"/>
                  </a:schemeClr>
                </a:solidFill>
                <a:latin typeface="Times New Roman" panose="02020603050405020304" pitchFamily="18" charset="0"/>
                <a:cs typeface="Times New Roman" panose="02020603050405020304" pitchFamily="18" charset="0"/>
              </a:rPr>
              <a:t>In the following slides I’m using data and graphs to predict figures based of previous data.</a:t>
            </a:r>
          </a:p>
        </p:txBody>
      </p:sp>
    </p:spTree>
    <p:extLst>
      <p:ext uri="{BB962C8B-B14F-4D97-AF65-F5344CB8AC3E}">
        <p14:creationId xmlns:p14="http://schemas.microsoft.com/office/powerpoint/2010/main" val="2103409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p:txBody>
          <a:bodyPr/>
          <a:lstStyle/>
          <a:p>
            <a:r>
              <a:rPr lang="en-US" dirty="0"/>
              <a:t>Rubric</a:t>
            </a:r>
          </a:p>
        </p:txBody>
      </p:sp>
      <p:graphicFrame>
        <p:nvGraphicFramePr>
          <p:cNvPr id="4" name="Content Placeholder 3">
            <a:extLst>
              <a:ext uri="{FF2B5EF4-FFF2-40B4-BE49-F238E27FC236}">
                <a16:creationId xmlns:a16="http://schemas.microsoft.com/office/drawing/2014/main" id="{8C7E413A-6A9E-428D-A079-5F9139C3575C}"/>
              </a:ext>
            </a:extLst>
          </p:cNvPr>
          <p:cNvGraphicFramePr>
            <a:graphicFrameLocks noGrp="1"/>
          </p:cNvGraphicFramePr>
          <p:nvPr>
            <p:ph idx="1"/>
            <p:extLst>
              <p:ext uri="{D42A27DB-BD31-4B8C-83A1-F6EECF244321}">
                <p14:modId xmlns:p14="http://schemas.microsoft.com/office/powerpoint/2010/main" val="3507530487"/>
              </p:ext>
            </p:extLst>
          </p:nvPr>
        </p:nvGraphicFramePr>
        <p:xfrm>
          <a:off x="838200" y="1825625"/>
          <a:ext cx="10515600" cy="23926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494064502"/>
                    </a:ext>
                  </a:extLst>
                </a:gridCol>
                <a:gridCol w="3505200">
                  <a:extLst>
                    <a:ext uri="{9D8B030D-6E8A-4147-A177-3AD203B41FA5}">
                      <a16:colId xmlns:a16="http://schemas.microsoft.com/office/drawing/2014/main" val="1566128757"/>
                    </a:ext>
                  </a:extLst>
                </a:gridCol>
                <a:gridCol w="3505200">
                  <a:extLst>
                    <a:ext uri="{9D8B030D-6E8A-4147-A177-3AD203B41FA5}">
                      <a16:colId xmlns:a16="http://schemas.microsoft.com/office/drawing/2014/main" val="722685570"/>
                    </a:ext>
                  </a:extLst>
                </a:gridCol>
              </a:tblGrid>
              <a:tr h="370840">
                <a:tc>
                  <a:txBody>
                    <a:bodyPr/>
                    <a:lstStyle/>
                    <a:p>
                      <a:r>
                        <a:rPr lang="en-US" dirty="0"/>
                        <a:t>Activity</a:t>
                      </a:r>
                    </a:p>
                  </a:txBody>
                  <a:tcPr/>
                </a:tc>
                <a:tc>
                  <a:txBody>
                    <a:bodyPr/>
                    <a:lstStyle/>
                    <a:p>
                      <a:r>
                        <a:rPr lang="en-US" dirty="0"/>
                        <a:t>Requirement(s)</a:t>
                      </a:r>
                    </a:p>
                  </a:txBody>
                  <a:tcPr/>
                </a:tc>
                <a:tc>
                  <a:txBody>
                    <a:bodyPr/>
                    <a:lstStyle/>
                    <a:p>
                      <a:endParaRPr lang="en-US" dirty="0"/>
                    </a:p>
                  </a:txBody>
                  <a:tcPr/>
                </a:tc>
                <a:extLst>
                  <a:ext uri="{0D108BD9-81ED-4DB2-BD59-A6C34878D82A}">
                    <a16:rowId xmlns:a16="http://schemas.microsoft.com/office/drawing/2014/main" val="2671127368"/>
                  </a:ext>
                </a:extLst>
              </a:tr>
              <a:tr h="370840">
                <a:tc>
                  <a:txBody>
                    <a:bodyPr/>
                    <a:lstStyle/>
                    <a:p>
                      <a:r>
                        <a:rPr lang="en-US" dirty="0"/>
                        <a:t>Plot #1</a:t>
                      </a:r>
                    </a:p>
                  </a:txBody>
                  <a:tcPr/>
                </a:tc>
                <a:tc>
                  <a:txBody>
                    <a:bodyPr/>
                    <a:lstStyle/>
                    <a:p>
                      <a:r>
                        <a:rPr lang="en-US" dirty="0"/>
                        <a:t>Picture/screenshot of plot from data with code</a:t>
                      </a:r>
                    </a:p>
                  </a:txBody>
                  <a:tcPr/>
                </a:tc>
                <a:tc>
                  <a:txBody>
                    <a:bodyPr/>
                    <a:lstStyle/>
                    <a:p>
                      <a:endParaRPr lang="en-US" dirty="0"/>
                    </a:p>
                  </a:txBody>
                  <a:tcPr/>
                </a:tc>
                <a:extLst>
                  <a:ext uri="{0D108BD9-81ED-4DB2-BD59-A6C34878D82A}">
                    <a16:rowId xmlns:a16="http://schemas.microsoft.com/office/drawing/2014/main" val="1343858599"/>
                  </a:ext>
                </a:extLst>
              </a:tr>
              <a:tr h="370840">
                <a:tc>
                  <a:txBody>
                    <a:bodyPr/>
                    <a:lstStyle/>
                    <a:p>
                      <a:r>
                        <a:rPr lang="en-US" dirty="0"/>
                        <a:t>Plot #2</a:t>
                      </a:r>
                    </a:p>
                  </a:txBody>
                  <a:tcPr/>
                </a:tc>
                <a:tc>
                  <a:txBody>
                    <a:bodyPr/>
                    <a:lstStyle/>
                    <a:p>
                      <a:r>
                        <a:rPr lang="en-US" dirty="0"/>
                        <a:t>Picture/screenshot of plot from data with code</a:t>
                      </a:r>
                    </a:p>
                  </a:txBody>
                  <a:tcPr/>
                </a:tc>
                <a:tc>
                  <a:txBody>
                    <a:bodyPr/>
                    <a:lstStyle/>
                    <a:p>
                      <a:endParaRPr lang="en-US" dirty="0"/>
                    </a:p>
                  </a:txBody>
                  <a:tcPr/>
                </a:tc>
                <a:extLst>
                  <a:ext uri="{0D108BD9-81ED-4DB2-BD59-A6C34878D82A}">
                    <a16:rowId xmlns:a16="http://schemas.microsoft.com/office/drawing/2014/main" val="851364322"/>
                  </a:ext>
                </a:extLst>
              </a:tr>
              <a:tr h="370840">
                <a:tc>
                  <a:txBody>
                    <a:bodyPr/>
                    <a:lstStyle/>
                    <a:p>
                      <a:r>
                        <a:rPr lang="en-US" dirty="0"/>
                        <a:t>Analysis</a:t>
                      </a:r>
                    </a:p>
                  </a:txBody>
                  <a:tcPr/>
                </a:tc>
                <a:tc>
                  <a:txBody>
                    <a:bodyPr/>
                    <a:lstStyle/>
                    <a:p>
                      <a:r>
                        <a:rPr lang="en-US" dirty="0"/>
                        <a:t>Question,</a:t>
                      </a:r>
                      <a:r>
                        <a:rPr lang="en-US" baseline="0" dirty="0"/>
                        <a:t> plot, and answer</a:t>
                      </a:r>
                      <a:endParaRPr lang="en-US" dirty="0"/>
                    </a:p>
                  </a:txBody>
                  <a:tcPr/>
                </a:tc>
                <a:tc>
                  <a:txBody>
                    <a:bodyPr/>
                    <a:lstStyle/>
                    <a:p>
                      <a:endParaRPr lang="en-US" dirty="0"/>
                    </a:p>
                  </a:txBody>
                  <a:tcPr/>
                </a:tc>
                <a:extLst>
                  <a:ext uri="{0D108BD9-81ED-4DB2-BD59-A6C34878D82A}">
                    <a16:rowId xmlns:a16="http://schemas.microsoft.com/office/drawing/2014/main" val="1786946460"/>
                  </a:ext>
                </a:extLst>
              </a:tr>
              <a:tr h="370840">
                <a:tc>
                  <a:txBody>
                    <a:bodyPr/>
                    <a:lstStyle/>
                    <a:p>
                      <a:r>
                        <a:rPr lang="en-US" dirty="0"/>
                        <a:t>Prediction</a:t>
                      </a:r>
                    </a:p>
                  </a:txBody>
                  <a:tcPr/>
                </a:tc>
                <a:tc>
                  <a:txBody>
                    <a:bodyPr/>
                    <a:lstStyle/>
                    <a:p>
                      <a:r>
                        <a:rPr lang="en-US" dirty="0"/>
                        <a:t>Prediction based on data</a:t>
                      </a:r>
                    </a:p>
                  </a:txBody>
                  <a:tcPr/>
                </a:tc>
                <a:tc>
                  <a:txBody>
                    <a:bodyPr/>
                    <a:lstStyle/>
                    <a:p>
                      <a:endParaRPr lang="en-US" dirty="0"/>
                    </a:p>
                  </a:txBody>
                  <a:tcPr/>
                </a:tc>
                <a:extLst>
                  <a:ext uri="{0D108BD9-81ED-4DB2-BD59-A6C34878D82A}">
                    <a16:rowId xmlns:a16="http://schemas.microsoft.com/office/drawing/2014/main" val="1696443638"/>
                  </a:ext>
                </a:extLst>
              </a:tr>
            </a:tbl>
          </a:graphicData>
        </a:graphic>
      </p:graphicFrame>
    </p:spTree>
    <p:extLst>
      <p:ext uri="{BB962C8B-B14F-4D97-AF65-F5344CB8AC3E}">
        <p14:creationId xmlns:p14="http://schemas.microsoft.com/office/powerpoint/2010/main" val="502124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2400" dirty="0">
                <a:solidFill>
                  <a:schemeClr val="accent1">
                    <a:lumMod val="60000"/>
                    <a:lumOff val="40000"/>
                  </a:schemeClr>
                </a:solidFill>
              </a:rPr>
              <a:t>Plot #1</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normAutofit fontScale="25000" lnSpcReduction="20000"/>
          </a:bodyPr>
          <a:lstStyle/>
          <a:p>
            <a:r>
              <a:rPr lang="en-US" sz="8000" dirty="0">
                <a:latin typeface="Times New Roman" panose="02020603050405020304" pitchFamily="18" charset="0"/>
                <a:cs typeface="Times New Roman" panose="02020603050405020304" pitchFamily="18" charset="0"/>
              </a:rPr>
              <a:t>Plot and code used to generate it</a:t>
            </a:r>
          </a:p>
          <a:p>
            <a:pPr marL="285750" indent="-28575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Box</a:t>
            </a:r>
          </a:p>
          <a:p>
            <a:pPr marL="285750" indent="-28575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Line</a:t>
            </a:r>
          </a:p>
          <a:p>
            <a:pPr marL="285750" indent="-28575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Histogram</a:t>
            </a:r>
          </a:p>
          <a:p>
            <a:pPr marL="285750" indent="-28575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Scatter</a:t>
            </a:r>
            <a:endParaRPr lang="en-US" dirty="0"/>
          </a:p>
          <a:p>
            <a:endParaRPr lang="en-US" dirty="0"/>
          </a:p>
        </p:txBody>
      </p:sp>
      <p:pic>
        <p:nvPicPr>
          <p:cNvPr id="4" name="Picture 3" descr="A screenshot of a computer&#10;&#10;Description automatically generated with medium confidence">
            <a:extLst>
              <a:ext uri="{FF2B5EF4-FFF2-40B4-BE49-F238E27FC236}">
                <a16:creationId xmlns:a16="http://schemas.microsoft.com/office/drawing/2014/main" id="{6830CD31-15B7-487A-890D-3D4F5F41D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743" y="576470"/>
            <a:ext cx="7707086" cy="4952022"/>
          </a:xfrm>
          <a:prstGeom prst="rect">
            <a:avLst/>
          </a:prstGeom>
        </p:spPr>
      </p:pic>
    </p:spTree>
    <p:extLst>
      <p:ext uri="{BB962C8B-B14F-4D97-AF65-F5344CB8AC3E}">
        <p14:creationId xmlns:p14="http://schemas.microsoft.com/office/powerpoint/2010/main" val="848977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kern="1200" dirty="0">
                <a:solidFill>
                  <a:schemeClr val="accent1">
                    <a:lumMod val="60000"/>
                    <a:lumOff val="40000"/>
                  </a:schemeClr>
                </a:solidFill>
                <a:latin typeface="+mj-lt"/>
                <a:ea typeface="+mj-ea"/>
                <a:cs typeface="+mj-cs"/>
              </a:rPr>
              <a:t>Plot #2</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5379156" y="745443"/>
            <a:ext cx="6002636" cy="1645920"/>
          </a:xfrm>
        </p:spPr>
        <p:txBody>
          <a:bodyPr vert="horz" lIns="91440" tIns="45720" rIns="91440" bIns="45720" rtlCol="0" anchor="ctr">
            <a:noAutofit/>
          </a:bodyPr>
          <a:lstStyle/>
          <a:p>
            <a:pPr indent="-2286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Plot and code used to generate it</a:t>
            </a:r>
          </a:p>
          <a:p>
            <a:pPr marL="285750" indent="-2286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Box</a:t>
            </a:r>
          </a:p>
          <a:p>
            <a:pPr marL="285750" indent="-2286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Line</a:t>
            </a:r>
          </a:p>
          <a:p>
            <a:pPr marL="285750" indent="-2286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Histogram</a:t>
            </a:r>
          </a:p>
          <a:p>
            <a:pPr marL="285750" indent="-2286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Scatter</a:t>
            </a:r>
          </a:p>
        </p:txBody>
      </p:sp>
      <p:pic>
        <p:nvPicPr>
          <p:cNvPr id="8" name="Picture 7" descr="A screenshot of a computer&#10;&#10;Description automatically generated with low confidence">
            <a:extLst>
              <a:ext uri="{FF2B5EF4-FFF2-40B4-BE49-F238E27FC236}">
                <a16:creationId xmlns:a16="http://schemas.microsoft.com/office/drawing/2014/main" id="{732016E1-DB93-44B0-ACA9-7C4C05B7D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33" y="3429000"/>
            <a:ext cx="11164824" cy="3270380"/>
          </a:xfrm>
          <a:prstGeom prst="rect">
            <a:avLst/>
          </a:prstGeom>
        </p:spPr>
      </p:pic>
    </p:spTree>
    <p:extLst>
      <p:ext uri="{BB962C8B-B14F-4D97-AF65-F5344CB8AC3E}">
        <p14:creationId xmlns:p14="http://schemas.microsoft.com/office/powerpoint/2010/main" val="1357186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3905833"/>
            <a:ext cx="4215063" cy="2398713"/>
          </a:xfrm>
        </p:spPr>
        <p:txBody>
          <a:bodyPr vert="horz" lIns="91440" tIns="45720" rIns="91440" bIns="45720" rtlCol="0" anchor="ctr">
            <a:normAutofit/>
          </a:bodyPr>
          <a:lstStyle/>
          <a:p>
            <a:r>
              <a:rPr lang="en-US" sz="2400" kern="1200" dirty="0">
                <a:solidFill>
                  <a:schemeClr val="accent1">
                    <a:lumMod val="60000"/>
                    <a:lumOff val="40000"/>
                  </a:schemeClr>
                </a:solidFill>
                <a:latin typeface="+mj-lt"/>
                <a:ea typeface="+mj-ea"/>
                <a:cs typeface="+mj-cs"/>
              </a:rPr>
              <a:t>Analysis</a:t>
            </a:r>
            <a:br>
              <a:rPr lang="en-US" sz="4400" kern="1200" dirty="0">
                <a:solidFill>
                  <a:schemeClr val="tx1"/>
                </a:solidFill>
                <a:latin typeface="+mj-lt"/>
                <a:ea typeface="+mj-ea"/>
                <a:cs typeface="+mj-cs"/>
              </a:rPr>
            </a:br>
            <a:endParaRPr lang="en-US" sz="4400" kern="1200" dirty="0">
              <a:solidFill>
                <a:schemeClr val="tx1"/>
              </a:solidFill>
              <a:latin typeface="+mj-lt"/>
              <a:ea typeface="+mj-ea"/>
              <a:cs typeface="+mj-cs"/>
            </a:endParaRPr>
          </a:p>
        </p:txBody>
      </p:sp>
      <p:pic>
        <p:nvPicPr>
          <p:cNvPr id="5" name="Picture 4" descr="Graphical user interface, application&#10;&#10;Description automatically generated">
            <a:extLst>
              <a:ext uri="{FF2B5EF4-FFF2-40B4-BE49-F238E27FC236}">
                <a16:creationId xmlns:a16="http://schemas.microsoft.com/office/drawing/2014/main" id="{752204B2-1700-49E6-8690-E401C9826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03" y="177514"/>
            <a:ext cx="10737575" cy="3251486"/>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3384376" y="4127048"/>
            <a:ext cx="8044070" cy="2398713"/>
          </a:xfrm>
        </p:spPr>
        <p:txBody>
          <a:bodyPr vert="horz" lIns="91440" tIns="45720" rIns="91440" bIns="45720" rtlCol="0" anchor="ctr">
            <a:normAutofit fontScale="25000" lnSpcReduction="20000"/>
          </a:bodyPr>
          <a:lstStyle/>
          <a:p>
            <a:pPr marL="285750" indent="-22860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Think of your own question and create a chart/graph to answer it</a:t>
            </a:r>
          </a:p>
          <a:p>
            <a:pPr marL="57150"/>
            <a:endParaRPr lang="en-US" sz="8000" dirty="0">
              <a:latin typeface="Times New Roman" panose="02020603050405020304" pitchFamily="18" charset="0"/>
              <a:cs typeface="Times New Roman" panose="02020603050405020304" pitchFamily="18" charset="0"/>
            </a:endParaRPr>
          </a:p>
          <a:p>
            <a:pPr marL="285750" indent="-22860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Question:</a:t>
            </a:r>
          </a:p>
          <a:p>
            <a:pPr marL="285750" indent="-22860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What is the highest humidity in your area in the last month?</a:t>
            </a:r>
          </a:p>
          <a:p>
            <a:pPr marL="57150"/>
            <a:endParaRPr lang="en-US" sz="8000" dirty="0">
              <a:latin typeface="Times New Roman" panose="02020603050405020304" pitchFamily="18" charset="0"/>
              <a:cs typeface="Times New Roman" panose="02020603050405020304" pitchFamily="18" charset="0"/>
            </a:endParaRPr>
          </a:p>
          <a:p>
            <a:pPr marL="285750" indent="-22860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Answer supported by Chart:</a:t>
            </a:r>
          </a:p>
          <a:p>
            <a:pPr marL="285750" indent="-22860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58</a:t>
            </a:r>
          </a:p>
          <a:p>
            <a:pPr marL="285750" indent="-228600">
              <a:buFont typeface="Arial" panose="020B0604020202020204" pitchFamily="34" charset="0"/>
              <a:buChar char="•"/>
            </a:pPr>
            <a:endParaRPr lang="en-US" sz="2600" dirty="0"/>
          </a:p>
          <a:p>
            <a:pPr marL="285750" indent="-228600">
              <a:buFont typeface="Arial" panose="020B0604020202020204" pitchFamily="34" charset="0"/>
              <a:buChar char="•"/>
            </a:pPr>
            <a:endParaRPr lang="en-US" sz="1100" dirty="0"/>
          </a:p>
          <a:p>
            <a:pPr indent="-228600">
              <a:buFont typeface="Arial" panose="020B0604020202020204" pitchFamily="34" charset="0"/>
              <a:buChar char="•"/>
            </a:pPr>
            <a:endParaRPr lang="en-US" sz="1100" dirty="0"/>
          </a:p>
          <a:p>
            <a:pPr indent="-228600">
              <a:buFont typeface="Arial" panose="020B0604020202020204" pitchFamily="34" charset="0"/>
              <a:buChar char="•"/>
            </a:pPr>
            <a:endParaRPr lang="en-US" sz="1100" dirty="0"/>
          </a:p>
        </p:txBody>
      </p:sp>
    </p:spTree>
    <p:extLst>
      <p:ext uri="{BB962C8B-B14F-4D97-AF65-F5344CB8AC3E}">
        <p14:creationId xmlns:p14="http://schemas.microsoft.com/office/powerpoint/2010/main" val="3499379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49898" y="1371600"/>
            <a:ext cx="6164653" cy="1371600"/>
          </a:xfrm>
        </p:spPr>
        <p:txBody>
          <a:bodyPr>
            <a:normAutofit/>
          </a:bodyPr>
          <a:lstStyle/>
          <a:p>
            <a:r>
              <a:rPr lang="en-US" sz="2700" dirty="0">
                <a:solidFill>
                  <a:schemeClr val="accent1">
                    <a:lumMod val="60000"/>
                    <a:lumOff val="40000"/>
                  </a:schemeClr>
                </a:solidFill>
              </a:rPr>
              <a:t>Prediction</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2057400"/>
            <a:ext cx="8787538" cy="3811588"/>
          </a:xfrm>
        </p:spPr>
        <p:txBody>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Develop a prediction based on the data. What variations in temperature and humidity do you expect over the next few hours or days? How would humidity change if temperature goes up or down?</a:t>
            </a:r>
          </a:p>
          <a:p>
            <a:r>
              <a:rPr lang="en-US" sz="2000" dirty="0">
                <a:latin typeface="Times New Roman" panose="02020603050405020304" pitchFamily="18" charset="0"/>
                <a:cs typeface="Times New Roman" panose="02020603050405020304" pitchFamily="18" charset="0"/>
              </a:rPr>
              <a:t>In the next few days, I expect the temperature to and the humidity to rise. If the temperature would increase the humidity should increase, and if it would fall, I would expect it to decrease.</a:t>
            </a:r>
          </a:p>
        </p:txBody>
      </p:sp>
    </p:spTree>
    <p:extLst>
      <p:ext uri="{BB962C8B-B14F-4D97-AF65-F5344CB8AC3E}">
        <p14:creationId xmlns:p14="http://schemas.microsoft.com/office/powerpoint/2010/main" val="82809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F8F4-7DA9-4113-9F2C-9B6F109501D5}"/>
              </a:ext>
            </a:extLst>
          </p:cNvPr>
          <p:cNvSpPr>
            <a:spLocks noGrp="1"/>
          </p:cNvSpPr>
          <p:nvPr>
            <p:ph type="title"/>
          </p:nvPr>
        </p:nvSpPr>
        <p:spPr/>
        <p:txBody>
          <a:bodyPr>
            <a:normAutofit/>
          </a:bodyPr>
          <a:lstStyle/>
          <a:p>
            <a:r>
              <a:rPr lang="en-US" sz="2400" b="1" cap="none" dirty="0">
                <a:solidFill>
                  <a:schemeClr val="accent1">
                    <a:lumMod val="60000"/>
                    <a:lumOff val="40000"/>
                  </a:schemeClr>
                </a:solidFill>
              </a:rPr>
              <a:t>Difficulties  for this project.</a:t>
            </a:r>
          </a:p>
        </p:txBody>
      </p:sp>
      <p:sp>
        <p:nvSpPr>
          <p:cNvPr id="4" name="Text Placeholder 3">
            <a:extLst>
              <a:ext uri="{FF2B5EF4-FFF2-40B4-BE49-F238E27FC236}">
                <a16:creationId xmlns:a16="http://schemas.microsoft.com/office/drawing/2014/main" id="{45D3E27E-3C9A-4337-B855-4A4AB3A3ECFE}"/>
              </a:ext>
            </a:extLst>
          </p:cNvPr>
          <p:cNvSpPr>
            <a:spLocks noGrp="1"/>
          </p:cNvSpPr>
          <p:nvPr>
            <p:ph type="body" sz="half" idx="2"/>
          </p:nvPr>
        </p:nvSpPr>
        <p:spPr>
          <a:xfrm>
            <a:off x="685800" y="2971799"/>
            <a:ext cx="7814388" cy="3438331"/>
          </a:xfrm>
        </p:spPr>
        <p:txBody>
          <a:bodyPr>
            <a:normAutofit/>
          </a:bodyPr>
          <a:lstStyle/>
          <a:p>
            <a:r>
              <a:rPr lang="en-US" sz="2000" dirty="0">
                <a:latin typeface="Times New Roman" panose="02020603050405020304" pitchFamily="18" charset="0"/>
                <a:cs typeface="Times New Roman" panose="02020603050405020304" pitchFamily="18" charset="0"/>
              </a:rPr>
              <a:t>For me the most difficult part of this project was predicting outcomes. I could follow the code but telling the outcome of a code I didn’t write. </a:t>
            </a:r>
          </a:p>
        </p:txBody>
      </p:sp>
    </p:spTree>
    <p:extLst>
      <p:ext uri="{BB962C8B-B14F-4D97-AF65-F5344CB8AC3E}">
        <p14:creationId xmlns:p14="http://schemas.microsoft.com/office/powerpoint/2010/main" val="2290131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189B40-DC75-4991-9CAC-CC343FC64D8E}"/>
              </a:ext>
            </a:extLst>
          </p:cNvPr>
          <p:cNvSpPr>
            <a:spLocks noGrp="1"/>
          </p:cNvSpPr>
          <p:nvPr>
            <p:ph type="ctrTitle"/>
          </p:nvPr>
        </p:nvSpPr>
        <p:spPr>
          <a:xfrm>
            <a:off x="66675" y="1066801"/>
            <a:ext cx="7197726" cy="2421464"/>
          </a:xfrm>
        </p:spPr>
        <p:txBody>
          <a:bodyPr>
            <a:normAutofit/>
          </a:bodyPr>
          <a:lstStyle/>
          <a:p>
            <a:pPr algn="l"/>
            <a:r>
              <a:rPr lang="en-US" sz="2400" b="1" cap="none" dirty="0">
                <a:solidFill>
                  <a:schemeClr val="accent1">
                    <a:lumMod val="60000"/>
                    <a:lumOff val="40000"/>
                  </a:schemeClr>
                </a:solidFill>
              </a:rPr>
              <a:t>Closing</a:t>
            </a:r>
          </a:p>
        </p:txBody>
      </p:sp>
      <p:sp>
        <p:nvSpPr>
          <p:cNvPr id="4" name="Text Placeholder 3">
            <a:extLst>
              <a:ext uri="{FF2B5EF4-FFF2-40B4-BE49-F238E27FC236}">
                <a16:creationId xmlns:a16="http://schemas.microsoft.com/office/drawing/2014/main" id="{1E0E1DFD-A03C-4637-ABBC-87A6862F051D}"/>
              </a:ext>
            </a:extLst>
          </p:cNvPr>
          <p:cNvSpPr>
            <a:spLocks noGrp="1"/>
          </p:cNvSpPr>
          <p:nvPr>
            <p:ph type="subTitle" idx="1"/>
          </p:nvPr>
        </p:nvSpPr>
        <p:spPr>
          <a:xfrm>
            <a:off x="428625" y="3718982"/>
            <a:ext cx="10541000" cy="1405467"/>
          </a:xfrm>
        </p:spPr>
        <p:txBody>
          <a:bodyPr>
            <a:normAutofit/>
          </a:bodyPr>
          <a:lstStyle/>
          <a:p>
            <a:pPr algn="l"/>
            <a:r>
              <a:rPr lang="en-US" sz="2000" cap="none" dirty="0">
                <a:latin typeface="Times New Roman" panose="02020603050405020304" pitchFamily="18" charset="0"/>
                <a:cs typeface="Times New Roman" panose="02020603050405020304" pitchFamily="18" charset="0"/>
              </a:rPr>
              <a:t>This project was to prove my ability to learn about code, what data is useful and relevant to a situation, and to use data so that it is easy to process. In this project I used weather data to form graphs, predictions, tables and additional programs. </a:t>
            </a:r>
          </a:p>
        </p:txBody>
      </p:sp>
    </p:spTree>
    <p:extLst>
      <p:ext uri="{BB962C8B-B14F-4D97-AF65-F5344CB8AC3E}">
        <p14:creationId xmlns:p14="http://schemas.microsoft.com/office/powerpoint/2010/main" val="254487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ADE7E9-B404-4C14-B945-6CB544BA9DDE}"/>
              </a:ext>
            </a:extLst>
          </p:cNvPr>
          <p:cNvSpPr>
            <a:spLocks noGrp="1"/>
          </p:cNvSpPr>
          <p:nvPr>
            <p:ph idx="1"/>
          </p:nvPr>
        </p:nvSpPr>
        <p:spPr/>
        <p:txBody>
          <a:bodyPr>
            <a:normAutofit/>
          </a:bodyPr>
          <a:lstStyle/>
          <a:p>
            <a:r>
              <a:rPr lang="en-US" sz="2800" dirty="0">
                <a:solidFill>
                  <a:schemeClr val="accent1">
                    <a:lumMod val="60000"/>
                    <a:lumOff val="40000"/>
                  </a:schemeClr>
                </a:solidFill>
                <a:latin typeface="Times New Roman" panose="02020603050405020304" pitchFamily="18" charset="0"/>
                <a:cs typeface="Times New Roman" panose="02020603050405020304" pitchFamily="18" charset="0"/>
              </a:rPr>
              <a:t>In the following slides I will be showing the installation of a package. This package calls data from news about weather. </a:t>
            </a:r>
          </a:p>
        </p:txBody>
      </p:sp>
    </p:spTree>
    <p:extLst>
      <p:ext uri="{BB962C8B-B14F-4D97-AF65-F5344CB8AC3E}">
        <p14:creationId xmlns:p14="http://schemas.microsoft.com/office/powerpoint/2010/main" val="248282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685802" y="609600"/>
            <a:ext cx="2352868" cy="1456267"/>
          </a:xfrm>
        </p:spPr>
        <p:txBody>
          <a:bodyPr>
            <a:normAutofit/>
          </a:bodyPr>
          <a:lstStyle/>
          <a:p>
            <a:r>
              <a:rPr lang="en-US" sz="2400" dirty="0">
                <a:solidFill>
                  <a:schemeClr val="accent1">
                    <a:lumMod val="60000"/>
                    <a:lumOff val="40000"/>
                  </a:schemeClr>
                </a:solidFill>
              </a:rPr>
              <a:t>Rubric</a:t>
            </a:r>
          </a:p>
        </p:txBody>
      </p:sp>
      <p:graphicFrame>
        <p:nvGraphicFramePr>
          <p:cNvPr id="4" name="Content Placeholder 3">
            <a:extLst>
              <a:ext uri="{FF2B5EF4-FFF2-40B4-BE49-F238E27FC236}">
                <a16:creationId xmlns:a16="http://schemas.microsoft.com/office/drawing/2014/main" id="{8C7E413A-6A9E-428D-A079-5F9139C3575C}"/>
              </a:ext>
            </a:extLst>
          </p:cNvPr>
          <p:cNvGraphicFramePr>
            <a:graphicFrameLocks noGrp="1"/>
          </p:cNvGraphicFramePr>
          <p:nvPr>
            <p:ph idx="1"/>
            <p:extLst>
              <p:ext uri="{D42A27DB-BD31-4B8C-83A1-F6EECF244321}">
                <p14:modId xmlns:p14="http://schemas.microsoft.com/office/powerpoint/2010/main" val="2427011271"/>
              </p:ext>
            </p:extLst>
          </p:nvPr>
        </p:nvGraphicFramePr>
        <p:xfrm>
          <a:off x="838199" y="1825625"/>
          <a:ext cx="8315132" cy="1738669"/>
        </p:xfrm>
        <a:graphic>
          <a:graphicData uri="http://schemas.openxmlformats.org/drawingml/2006/table">
            <a:tbl>
              <a:tblPr firstRow="1" bandRow="1">
                <a:tableStyleId>{5C22544A-7EE6-4342-B048-85BDC9FD1C3A}</a:tableStyleId>
              </a:tblPr>
              <a:tblGrid>
                <a:gridCol w="4157566">
                  <a:extLst>
                    <a:ext uri="{9D8B030D-6E8A-4147-A177-3AD203B41FA5}">
                      <a16:colId xmlns:a16="http://schemas.microsoft.com/office/drawing/2014/main" val="2494064502"/>
                    </a:ext>
                  </a:extLst>
                </a:gridCol>
                <a:gridCol w="4157566">
                  <a:extLst>
                    <a:ext uri="{9D8B030D-6E8A-4147-A177-3AD203B41FA5}">
                      <a16:colId xmlns:a16="http://schemas.microsoft.com/office/drawing/2014/main" val="1566128757"/>
                    </a:ext>
                  </a:extLst>
                </a:gridCol>
              </a:tblGrid>
              <a:tr h="466628">
                <a:tc>
                  <a:txBody>
                    <a:bodyPr/>
                    <a:lstStyle/>
                    <a:p>
                      <a:r>
                        <a:rPr lang="en-US" dirty="0"/>
                        <a:t>Activity</a:t>
                      </a:r>
                    </a:p>
                  </a:txBody>
                  <a:tcPr/>
                </a:tc>
                <a:tc>
                  <a:txBody>
                    <a:bodyPr/>
                    <a:lstStyle/>
                    <a:p>
                      <a:r>
                        <a:rPr lang="en-US" dirty="0"/>
                        <a:t>Requirement(s)</a:t>
                      </a:r>
                    </a:p>
                  </a:txBody>
                  <a:tcPr/>
                </a:tc>
                <a:extLst>
                  <a:ext uri="{0D108BD9-81ED-4DB2-BD59-A6C34878D82A}">
                    <a16:rowId xmlns:a16="http://schemas.microsoft.com/office/drawing/2014/main" val="2671127368"/>
                  </a:ext>
                </a:extLst>
              </a:tr>
              <a:tr h="466628">
                <a:tc>
                  <a:txBody>
                    <a:bodyPr/>
                    <a:lstStyle/>
                    <a:p>
                      <a:r>
                        <a:rPr lang="en-US" dirty="0"/>
                        <a:t>Develop Flowchart</a:t>
                      </a:r>
                    </a:p>
                  </a:txBody>
                  <a:tcPr/>
                </a:tc>
                <a:tc>
                  <a:txBody>
                    <a:bodyPr/>
                    <a:lstStyle/>
                    <a:p>
                      <a:r>
                        <a:rPr lang="en-US" dirty="0"/>
                        <a:t>Flowchart</a:t>
                      </a:r>
                    </a:p>
                  </a:txBody>
                  <a:tcPr/>
                </a:tc>
                <a:extLst>
                  <a:ext uri="{0D108BD9-81ED-4DB2-BD59-A6C34878D82A}">
                    <a16:rowId xmlns:a16="http://schemas.microsoft.com/office/drawing/2014/main" val="1343858599"/>
                  </a:ext>
                </a:extLst>
              </a:tr>
              <a:tr h="805413">
                <a:tc>
                  <a:txBody>
                    <a:bodyPr/>
                    <a:lstStyle/>
                    <a:p>
                      <a:r>
                        <a:rPr lang="en-US" dirty="0"/>
                        <a:t>Software Library Installation</a:t>
                      </a:r>
                    </a:p>
                  </a:txBody>
                  <a:tcPr/>
                </a:tc>
                <a:tc>
                  <a:txBody>
                    <a:bodyPr/>
                    <a:lstStyle/>
                    <a:p>
                      <a:r>
                        <a:rPr lang="en-US" dirty="0"/>
                        <a:t>Screenshot of software library installed</a:t>
                      </a:r>
                    </a:p>
                  </a:txBody>
                  <a:tcPr/>
                </a:tc>
                <a:extLst>
                  <a:ext uri="{0D108BD9-81ED-4DB2-BD59-A6C34878D82A}">
                    <a16:rowId xmlns:a16="http://schemas.microsoft.com/office/drawing/2014/main" val="851364322"/>
                  </a:ext>
                </a:extLst>
              </a:tr>
            </a:tbl>
          </a:graphicData>
        </a:graphic>
      </p:graphicFrame>
    </p:spTree>
    <p:extLst>
      <p:ext uri="{BB962C8B-B14F-4D97-AF65-F5344CB8AC3E}">
        <p14:creationId xmlns:p14="http://schemas.microsoft.com/office/powerpoint/2010/main" val="266672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Flowchart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normAutofit fontScale="25000" lnSpcReduction="20000"/>
          </a:bodyPr>
          <a:lstStyle/>
          <a:p>
            <a:r>
              <a:rPr lang="en-US" sz="8000" dirty="0">
                <a:latin typeface="Times New Roman" panose="02020603050405020304" pitchFamily="18" charset="0"/>
                <a:cs typeface="Times New Roman" panose="02020603050405020304" pitchFamily="18" charset="0"/>
              </a:rPr>
              <a:t>Include the following processes:</a:t>
            </a:r>
          </a:p>
          <a:p>
            <a:pPr marL="285750" indent="-28575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Install python</a:t>
            </a:r>
          </a:p>
          <a:p>
            <a:pPr marL="285750" indent="-28575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Download weather data to a database.</a:t>
            </a:r>
          </a:p>
          <a:p>
            <a:pPr marL="285750" indent="-28575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Extract weather data from database into a comma separated file with python</a:t>
            </a:r>
          </a:p>
          <a:p>
            <a:pPr marL="285750" indent="-28575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Cleanse weather data</a:t>
            </a:r>
          </a:p>
          <a:p>
            <a:pPr marL="285750" indent="-28575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Use Excel to manipulate data</a:t>
            </a:r>
          </a:p>
          <a:p>
            <a:pPr marL="285750" indent="-285750">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Use python data analytics modules to develop graphical models</a:t>
            </a:r>
          </a:p>
          <a:p>
            <a:pPr marL="285750" indent="-285750">
              <a:buFont typeface="Arial" panose="020B0604020202020204" pitchFamily="34" charset="0"/>
              <a:buChar char="•"/>
            </a:pPr>
            <a:endParaRPr lang="en-US" dirty="0"/>
          </a:p>
          <a:p>
            <a:endParaRPr lang="en-US" dirty="0"/>
          </a:p>
          <a:p>
            <a:endParaRPr lang="en-US" dirty="0"/>
          </a:p>
          <a:p>
            <a:endParaRPr lang="en-US" dirty="0"/>
          </a:p>
        </p:txBody>
      </p:sp>
      <p:sp>
        <p:nvSpPr>
          <p:cNvPr id="4" name="Flowchart: Terminator 3">
            <a:extLst>
              <a:ext uri="{FF2B5EF4-FFF2-40B4-BE49-F238E27FC236}">
                <a16:creationId xmlns:a16="http://schemas.microsoft.com/office/drawing/2014/main" id="{4A473BA1-77B6-4B26-8179-4D8AD9A46C35}"/>
              </a:ext>
            </a:extLst>
          </p:cNvPr>
          <p:cNvSpPr/>
          <p:nvPr/>
        </p:nvSpPr>
        <p:spPr>
          <a:xfrm>
            <a:off x="7444372" y="177025"/>
            <a:ext cx="1929465" cy="34394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5" name="Rectangle 4">
            <a:extLst>
              <a:ext uri="{FF2B5EF4-FFF2-40B4-BE49-F238E27FC236}">
                <a16:creationId xmlns:a16="http://schemas.microsoft.com/office/drawing/2014/main" id="{47390363-A002-4BEA-A1CE-CB28D6674D4F}"/>
              </a:ext>
            </a:extLst>
          </p:cNvPr>
          <p:cNvSpPr/>
          <p:nvPr/>
        </p:nvSpPr>
        <p:spPr>
          <a:xfrm>
            <a:off x="7444370" y="707629"/>
            <a:ext cx="1929465" cy="845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Install python</a:t>
            </a:r>
          </a:p>
          <a:p>
            <a:pPr algn="ctr"/>
            <a:r>
              <a:rPr lang="en-US" dirty="0"/>
              <a:t>module</a:t>
            </a:r>
          </a:p>
        </p:txBody>
      </p:sp>
      <p:sp>
        <p:nvSpPr>
          <p:cNvPr id="17" name="Flowchart: Process 16">
            <a:extLst>
              <a:ext uri="{FF2B5EF4-FFF2-40B4-BE49-F238E27FC236}">
                <a16:creationId xmlns:a16="http://schemas.microsoft.com/office/drawing/2014/main" id="{1B7F09AD-1383-420F-A36A-622B541AEB42}"/>
              </a:ext>
            </a:extLst>
          </p:cNvPr>
          <p:cNvSpPr/>
          <p:nvPr/>
        </p:nvSpPr>
        <p:spPr>
          <a:xfrm>
            <a:off x="7444369" y="1721646"/>
            <a:ext cx="1929465" cy="84519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Download weather data to database</a:t>
            </a:r>
          </a:p>
        </p:txBody>
      </p:sp>
      <p:cxnSp>
        <p:nvCxnSpPr>
          <p:cNvPr id="19" name="Straight Arrow Connector 18">
            <a:extLst>
              <a:ext uri="{FF2B5EF4-FFF2-40B4-BE49-F238E27FC236}">
                <a16:creationId xmlns:a16="http://schemas.microsoft.com/office/drawing/2014/main" id="{67F0F557-D827-4098-B531-B9F39187A215}"/>
              </a:ext>
            </a:extLst>
          </p:cNvPr>
          <p:cNvCxnSpPr>
            <a:cxnSpLocks/>
          </p:cNvCxnSpPr>
          <p:nvPr/>
        </p:nvCxnSpPr>
        <p:spPr>
          <a:xfrm>
            <a:off x="8409093" y="1410207"/>
            <a:ext cx="0" cy="285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Flowchart: Process 21">
            <a:extLst>
              <a:ext uri="{FF2B5EF4-FFF2-40B4-BE49-F238E27FC236}">
                <a16:creationId xmlns:a16="http://schemas.microsoft.com/office/drawing/2014/main" id="{595808E0-8F29-4CF3-B43C-A0033D2BD47C}"/>
              </a:ext>
            </a:extLst>
          </p:cNvPr>
          <p:cNvSpPr/>
          <p:nvPr/>
        </p:nvSpPr>
        <p:spPr>
          <a:xfrm>
            <a:off x="7456950" y="2708672"/>
            <a:ext cx="1929465" cy="84519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Cleanse weather data</a:t>
            </a:r>
          </a:p>
        </p:txBody>
      </p:sp>
      <p:sp>
        <p:nvSpPr>
          <p:cNvPr id="27" name="Flowchart: Process 26">
            <a:extLst>
              <a:ext uri="{FF2B5EF4-FFF2-40B4-BE49-F238E27FC236}">
                <a16:creationId xmlns:a16="http://schemas.microsoft.com/office/drawing/2014/main" id="{8740AC92-1E3C-4F63-BE19-2AE9D713B73D}"/>
              </a:ext>
            </a:extLst>
          </p:cNvPr>
          <p:cNvSpPr/>
          <p:nvPr/>
        </p:nvSpPr>
        <p:spPr>
          <a:xfrm>
            <a:off x="7469533" y="3711942"/>
            <a:ext cx="1904301" cy="81373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Excel to manipulate data</a:t>
            </a:r>
          </a:p>
        </p:txBody>
      </p:sp>
      <p:sp>
        <p:nvSpPr>
          <p:cNvPr id="28" name="Flowchart: Process 27">
            <a:extLst>
              <a:ext uri="{FF2B5EF4-FFF2-40B4-BE49-F238E27FC236}">
                <a16:creationId xmlns:a16="http://schemas.microsoft.com/office/drawing/2014/main" id="{C820E0BB-A8E8-4646-917B-25D2AC8F0412}"/>
              </a:ext>
            </a:extLst>
          </p:cNvPr>
          <p:cNvSpPr/>
          <p:nvPr/>
        </p:nvSpPr>
        <p:spPr>
          <a:xfrm>
            <a:off x="7469533" y="4669339"/>
            <a:ext cx="1904301" cy="10905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python data analytics models to develop graphical models</a:t>
            </a:r>
          </a:p>
        </p:txBody>
      </p:sp>
      <p:cxnSp>
        <p:nvCxnSpPr>
          <p:cNvPr id="31" name="Straight Arrow Connector 30">
            <a:extLst>
              <a:ext uri="{FF2B5EF4-FFF2-40B4-BE49-F238E27FC236}">
                <a16:creationId xmlns:a16="http://schemas.microsoft.com/office/drawing/2014/main" id="{EDCB5A3E-80F5-4FD7-BAE6-E71EF2F9DDA3}"/>
              </a:ext>
            </a:extLst>
          </p:cNvPr>
          <p:cNvCxnSpPr>
            <a:cxnSpLocks/>
            <a:endCxn id="22" idx="0"/>
          </p:cNvCxnSpPr>
          <p:nvPr/>
        </p:nvCxnSpPr>
        <p:spPr>
          <a:xfrm flipH="1">
            <a:off x="8421683" y="2486626"/>
            <a:ext cx="4190" cy="222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0EAF01A-6600-4422-8238-66AC90425FEB}"/>
              </a:ext>
            </a:extLst>
          </p:cNvPr>
          <p:cNvCxnSpPr>
            <a:stCxn id="22" idx="2"/>
            <a:endCxn id="27" idx="0"/>
          </p:cNvCxnSpPr>
          <p:nvPr/>
        </p:nvCxnSpPr>
        <p:spPr>
          <a:xfrm>
            <a:off x="8421683" y="3553864"/>
            <a:ext cx="1" cy="158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1C4997D-0461-47E9-8F80-4650DB460FD8}"/>
              </a:ext>
            </a:extLst>
          </p:cNvPr>
          <p:cNvCxnSpPr>
            <a:stCxn id="27" idx="2"/>
            <a:endCxn id="28" idx="0"/>
          </p:cNvCxnSpPr>
          <p:nvPr/>
        </p:nvCxnSpPr>
        <p:spPr>
          <a:xfrm>
            <a:off x="8421684" y="4525673"/>
            <a:ext cx="0" cy="143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15F593F-13F8-4DE7-BC99-847731438B56}"/>
              </a:ext>
            </a:extLst>
          </p:cNvPr>
          <p:cNvCxnSpPr>
            <a:stCxn id="4" idx="2"/>
            <a:endCxn id="5" idx="0"/>
          </p:cNvCxnSpPr>
          <p:nvPr/>
        </p:nvCxnSpPr>
        <p:spPr>
          <a:xfrm flipH="1">
            <a:off x="8409103" y="520973"/>
            <a:ext cx="2" cy="186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Flowchart: Terminator 41">
            <a:extLst>
              <a:ext uri="{FF2B5EF4-FFF2-40B4-BE49-F238E27FC236}">
                <a16:creationId xmlns:a16="http://schemas.microsoft.com/office/drawing/2014/main" id="{B2B59A80-B27B-4EFB-9655-E9B1E0313EC3}"/>
              </a:ext>
            </a:extLst>
          </p:cNvPr>
          <p:cNvSpPr/>
          <p:nvPr/>
        </p:nvSpPr>
        <p:spPr>
          <a:xfrm>
            <a:off x="7482113" y="5952890"/>
            <a:ext cx="1904301" cy="55786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Stop</a:t>
            </a:r>
          </a:p>
        </p:txBody>
      </p:sp>
      <p:cxnSp>
        <p:nvCxnSpPr>
          <p:cNvPr id="44" name="Straight Arrow Connector 43">
            <a:extLst>
              <a:ext uri="{FF2B5EF4-FFF2-40B4-BE49-F238E27FC236}">
                <a16:creationId xmlns:a16="http://schemas.microsoft.com/office/drawing/2014/main" id="{1185E2BD-CFFB-4C7F-A4B9-5CAE64CDDEDF}"/>
              </a:ext>
            </a:extLst>
          </p:cNvPr>
          <p:cNvCxnSpPr>
            <a:cxnSpLocks/>
            <a:endCxn id="42" idx="0"/>
          </p:cNvCxnSpPr>
          <p:nvPr/>
        </p:nvCxnSpPr>
        <p:spPr>
          <a:xfrm>
            <a:off x="8421684" y="5767270"/>
            <a:ext cx="12580" cy="185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52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2200" b="1" dirty="0">
                <a:solidFill>
                  <a:schemeClr val="accent1">
                    <a:lumMod val="60000"/>
                    <a:lumOff val="40000"/>
                  </a:schemeClr>
                </a:solidFill>
              </a:rPr>
              <a:t>Software Inventory</a:t>
            </a:r>
            <a:br>
              <a:rPr lang="en-US" sz="4400" dirty="0"/>
            </a:br>
            <a:endParaRPr lang="en-US" sz="4400" dirty="0"/>
          </a:p>
        </p:txBody>
      </p:sp>
      <p:pic>
        <p:nvPicPr>
          <p:cNvPr id="4" name="Picture Placeholder 3">
            <a:extLst>
              <a:ext uri="{FF2B5EF4-FFF2-40B4-BE49-F238E27FC236}">
                <a16:creationId xmlns:a16="http://schemas.microsoft.com/office/drawing/2014/main" id="{D1A05620-0C12-4157-8796-4907D08CD26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849" r="9849"/>
          <a:stretch>
            <a:fillRect/>
          </a:stretch>
        </p:blipFill>
        <p:spPr>
          <a:xfrm>
            <a:off x="5948037" y="1212979"/>
            <a:ext cx="6164653" cy="5103846"/>
          </a:xfr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79310" y="2514600"/>
            <a:ext cx="6164653" cy="1828800"/>
          </a:xfrm>
        </p:spPr>
        <p:txBody>
          <a:bodyPr/>
          <a:lstStyle/>
          <a:p>
            <a:r>
              <a:rPr lang="en-US" dirty="0"/>
              <a:t>Include screenshot of NOAA-SDK library installed</a:t>
            </a:r>
          </a:p>
          <a:p>
            <a:r>
              <a:rPr lang="en-US" dirty="0"/>
              <a:t>Ensure result "Successfully installed </a:t>
            </a:r>
            <a:r>
              <a:rPr lang="en-US" dirty="0" err="1"/>
              <a:t>noaa-sdk</a:t>
            </a:r>
            <a:r>
              <a:rPr lang="en-US" dirty="0"/>
              <a:t>" of pip install command is visible in your screenshot.</a:t>
            </a:r>
          </a:p>
          <a:p>
            <a:endParaRPr lang="en-US" dirty="0"/>
          </a:p>
          <a:p>
            <a:endParaRPr lang="en-US" dirty="0"/>
          </a:p>
        </p:txBody>
      </p:sp>
    </p:spTree>
    <p:extLst>
      <p:ext uri="{BB962C8B-B14F-4D97-AF65-F5344CB8AC3E}">
        <p14:creationId xmlns:p14="http://schemas.microsoft.com/office/powerpoint/2010/main" val="1857308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AB53D4-ED52-4C47-91DD-6FA426AEDE41}"/>
              </a:ext>
            </a:extLst>
          </p:cNvPr>
          <p:cNvSpPr>
            <a:spLocks noGrp="1"/>
          </p:cNvSpPr>
          <p:nvPr>
            <p:ph type="body" sz="half" idx="2"/>
          </p:nvPr>
        </p:nvSpPr>
        <p:spPr>
          <a:xfrm>
            <a:off x="685800" y="2971800"/>
            <a:ext cx="10482943" cy="1828800"/>
          </a:xfrm>
        </p:spPr>
        <p:txBody>
          <a:bodyPr>
            <a:normAutofit/>
          </a:bodyPr>
          <a:lstStyle/>
          <a:p>
            <a:r>
              <a:rPr lang="en-US" sz="2800" b="0" dirty="0">
                <a:solidFill>
                  <a:schemeClr val="accent1">
                    <a:lumMod val="60000"/>
                    <a:lumOff val="40000"/>
                  </a:schemeClr>
                </a:solidFill>
                <a:effectLst/>
              </a:rPr>
              <a:t>In the following slides, I build a program from the package to ensure all the files are stored for further development and have a clear file path. This program's design activates a refined set of data to be called.</a:t>
            </a:r>
          </a:p>
          <a:p>
            <a:endParaRPr lang="en-US" sz="28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667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p:txBody>
          <a:bodyPr/>
          <a:lstStyle/>
          <a:p>
            <a:r>
              <a:rPr lang="en-US" dirty="0"/>
              <a:t>Rubric</a:t>
            </a:r>
          </a:p>
        </p:txBody>
      </p:sp>
      <p:graphicFrame>
        <p:nvGraphicFramePr>
          <p:cNvPr id="4" name="Content Placeholder 3">
            <a:extLst>
              <a:ext uri="{FF2B5EF4-FFF2-40B4-BE49-F238E27FC236}">
                <a16:creationId xmlns:a16="http://schemas.microsoft.com/office/drawing/2014/main" id="{8C7E413A-6A9E-428D-A079-5F9139C3575C}"/>
              </a:ext>
            </a:extLst>
          </p:cNvPr>
          <p:cNvGraphicFramePr>
            <a:graphicFrameLocks noGrp="1"/>
          </p:cNvGraphicFramePr>
          <p:nvPr>
            <p:ph idx="1"/>
            <p:extLst>
              <p:ext uri="{D42A27DB-BD31-4B8C-83A1-F6EECF244321}">
                <p14:modId xmlns:p14="http://schemas.microsoft.com/office/powerpoint/2010/main" val="350322487"/>
              </p:ext>
            </p:extLst>
          </p:nvPr>
        </p:nvGraphicFramePr>
        <p:xfrm>
          <a:off x="493713" y="2065867"/>
          <a:ext cx="10323513" cy="3114040"/>
        </p:xfrm>
        <a:graphic>
          <a:graphicData uri="http://schemas.openxmlformats.org/drawingml/2006/table">
            <a:tbl>
              <a:tblPr firstRow="1" bandRow="1">
                <a:tableStyleId>{5C22544A-7EE6-4342-B048-85BDC9FD1C3A}</a:tableStyleId>
              </a:tblPr>
              <a:tblGrid>
                <a:gridCol w="3583987">
                  <a:extLst>
                    <a:ext uri="{9D8B030D-6E8A-4147-A177-3AD203B41FA5}">
                      <a16:colId xmlns:a16="http://schemas.microsoft.com/office/drawing/2014/main" val="2494064502"/>
                    </a:ext>
                  </a:extLst>
                </a:gridCol>
                <a:gridCol w="3298355">
                  <a:extLst>
                    <a:ext uri="{9D8B030D-6E8A-4147-A177-3AD203B41FA5}">
                      <a16:colId xmlns:a16="http://schemas.microsoft.com/office/drawing/2014/main" val="1566128757"/>
                    </a:ext>
                  </a:extLst>
                </a:gridCol>
                <a:gridCol w="3441171">
                  <a:extLst>
                    <a:ext uri="{9D8B030D-6E8A-4147-A177-3AD203B41FA5}">
                      <a16:colId xmlns:a16="http://schemas.microsoft.com/office/drawing/2014/main" val="722685570"/>
                    </a:ext>
                  </a:extLst>
                </a:gridCol>
              </a:tblGrid>
              <a:tr h="370840">
                <a:tc>
                  <a:txBody>
                    <a:bodyPr/>
                    <a:lstStyle/>
                    <a:p>
                      <a:r>
                        <a:rPr lang="en-US" dirty="0"/>
                        <a:t>Activity</a:t>
                      </a:r>
                    </a:p>
                  </a:txBody>
                  <a:tcPr/>
                </a:tc>
                <a:tc>
                  <a:txBody>
                    <a:bodyPr/>
                    <a:lstStyle/>
                    <a:p>
                      <a:r>
                        <a:rPr lang="en-US" dirty="0"/>
                        <a:t>Requirement(s)</a:t>
                      </a:r>
                    </a:p>
                  </a:txBody>
                  <a:tcPr/>
                </a:tc>
                <a:tc>
                  <a:txBody>
                    <a:bodyPr/>
                    <a:lstStyle/>
                    <a:p>
                      <a:endParaRPr lang="en-US" dirty="0"/>
                    </a:p>
                  </a:txBody>
                  <a:tcPr/>
                </a:tc>
                <a:extLst>
                  <a:ext uri="{0D108BD9-81ED-4DB2-BD59-A6C34878D82A}">
                    <a16:rowId xmlns:a16="http://schemas.microsoft.com/office/drawing/2014/main" val="2671127368"/>
                  </a:ext>
                </a:extLst>
              </a:tr>
              <a:tr h="406745">
                <a:tc>
                  <a:txBody>
                    <a:bodyPr/>
                    <a:lstStyle/>
                    <a:p>
                      <a:r>
                        <a:rPr lang="en-US" dirty="0"/>
                        <a:t>Code</a:t>
                      </a:r>
                    </a:p>
                  </a:txBody>
                  <a:tcPr/>
                </a:tc>
                <a:tc>
                  <a:txBody>
                    <a:bodyPr/>
                    <a:lstStyle/>
                    <a:p>
                      <a:r>
                        <a:rPr lang="en-US" dirty="0"/>
                        <a:t>Screenshot of code in </a:t>
                      </a:r>
                      <a:r>
                        <a:rPr lang="en-US" dirty="0" err="1"/>
                        <a:t>Spyder</a:t>
                      </a:r>
                      <a:r>
                        <a:rPr lang="en-US" dirty="0"/>
                        <a:t> with your name, date, and zip code</a:t>
                      </a:r>
                    </a:p>
                  </a:txBody>
                  <a:tcPr/>
                </a:tc>
                <a:tc>
                  <a:txBody>
                    <a:bodyPr/>
                    <a:lstStyle/>
                    <a:p>
                      <a:endParaRPr lang="en-US" dirty="0"/>
                    </a:p>
                  </a:txBody>
                  <a:tcPr/>
                </a:tc>
                <a:extLst>
                  <a:ext uri="{0D108BD9-81ED-4DB2-BD59-A6C34878D82A}">
                    <a16:rowId xmlns:a16="http://schemas.microsoft.com/office/drawing/2014/main" val="1343858599"/>
                  </a:ext>
                </a:extLst>
              </a:tr>
              <a:tr h="370840">
                <a:tc>
                  <a:txBody>
                    <a:bodyPr/>
                    <a:lstStyle/>
                    <a:p>
                      <a:r>
                        <a:rPr lang="en-US" dirty="0"/>
                        <a:t>Execution</a:t>
                      </a:r>
                    </a:p>
                  </a:txBody>
                  <a:tcPr/>
                </a:tc>
                <a:tc>
                  <a:txBody>
                    <a:bodyPr/>
                    <a:lstStyle/>
                    <a:p>
                      <a:r>
                        <a:rPr lang="en-US" dirty="0"/>
                        <a:t>Screenshot of Python</a:t>
                      </a:r>
                      <a:r>
                        <a:rPr lang="en-US" baseline="0" dirty="0"/>
                        <a:t> console showing program ran successfully</a:t>
                      </a:r>
                      <a:endParaRPr lang="en-US" dirty="0"/>
                    </a:p>
                  </a:txBody>
                  <a:tcPr/>
                </a:tc>
                <a:tc>
                  <a:txBody>
                    <a:bodyPr/>
                    <a:lstStyle/>
                    <a:p>
                      <a:endParaRPr lang="en-US" dirty="0"/>
                    </a:p>
                  </a:txBody>
                  <a:tcPr/>
                </a:tc>
                <a:extLst>
                  <a:ext uri="{0D108BD9-81ED-4DB2-BD59-A6C34878D82A}">
                    <a16:rowId xmlns:a16="http://schemas.microsoft.com/office/drawing/2014/main" val="851364322"/>
                  </a:ext>
                </a:extLst>
              </a:tr>
              <a:tr h="370840">
                <a:tc>
                  <a:txBody>
                    <a:bodyPr/>
                    <a:lstStyle/>
                    <a:p>
                      <a:r>
                        <a:rPr lang="en-US" dirty="0"/>
                        <a:t>Database file</a:t>
                      </a:r>
                    </a:p>
                  </a:txBody>
                  <a:tcPr/>
                </a:tc>
                <a:tc>
                  <a:txBody>
                    <a:bodyPr/>
                    <a:lstStyle/>
                    <a:p>
                      <a:r>
                        <a:rPr lang="en-US" dirty="0"/>
                        <a:t>Screenshot from</a:t>
                      </a:r>
                      <a:r>
                        <a:rPr lang="en-US" baseline="0" dirty="0"/>
                        <a:t> Windows Explorer showing database file was created</a:t>
                      </a:r>
                      <a:endParaRPr lang="en-US" dirty="0"/>
                    </a:p>
                  </a:txBody>
                  <a:tcPr/>
                </a:tc>
                <a:tc>
                  <a:txBody>
                    <a:bodyPr/>
                    <a:lstStyle/>
                    <a:p>
                      <a:endParaRPr lang="en-US" dirty="0"/>
                    </a:p>
                  </a:txBody>
                  <a:tcPr/>
                </a:tc>
                <a:extLst>
                  <a:ext uri="{0D108BD9-81ED-4DB2-BD59-A6C34878D82A}">
                    <a16:rowId xmlns:a16="http://schemas.microsoft.com/office/drawing/2014/main" val="3816032128"/>
                  </a:ext>
                </a:extLst>
              </a:tr>
            </a:tbl>
          </a:graphicData>
        </a:graphic>
      </p:graphicFrame>
    </p:spTree>
    <p:extLst>
      <p:ext uri="{BB962C8B-B14F-4D97-AF65-F5344CB8AC3E}">
        <p14:creationId xmlns:p14="http://schemas.microsoft.com/office/powerpoint/2010/main" val="154773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41248" y="932961"/>
            <a:ext cx="4887685" cy="1777419"/>
          </a:xfrm>
        </p:spPr>
        <p:txBody>
          <a:bodyPr vert="horz" lIns="91440" tIns="45720" rIns="91440" bIns="45720" rtlCol="0" anchor="b">
            <a:normAutofit/>
          </a:bodyPr>
          <a:lstStyle/>
          <a:p>
            <a:r>
              <a:rPr lang="en-US" sz="2400" dirty="0">
                <a:solidFill>
                  <a:schemeClr val="accent1">
                    <a:lumMod val="60000"/>
                    <a:lumOff val="40000"/>
                  </a:schemeClr>
                </a:solidFill>
              </a:rPr>
              <a:t>BuildWeatherDb.py Code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41248" y="2894530"/>
            <a:ext cx="4887685" cy="3209544"/>
          </a:xfrm>
        </p:spPr>
        <p:txBody>
          <a:bodyPr vert="horz" lIns="91440" tIns="45720" rIns="91440" bIns="45720" rtlCol="0" anchor="t">
            <a:normAutofit/>
          </a:bodyPr>
          <a:lstStyle/>
          <a:p>
            <a:pPr indent="-2286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Screenshot of code in Spyder</a:t>
            </a:r>
          </a:p>
          <a:p>
            <a:pPr indent="-2286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Must have your name and date in comments</a:t>
            </a:r>
          </a:p>
          <a:p>
            <a:pPr indent="-2286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Must have your zip code</a:t>
            </a:r>
          </a:p>
          <a:p>
            <a:pPr indent="-228600">
              <a:buFont typeface="Arial" panose="020B0604020202020204" pitchFamily="34" charset="0"/>
              <a:buChar char="•"/>
            </a:pPr>
            <a:endParaRPr lang="en-US" sz="2000" dirty="0"/>
          </a:p>
        </p:txBody>
      </p:sp>
      <p:pic>
        <p:nvPicPr>
          <p:cNvPr id="10" name="Picture Placeholder 9" descr="Text&#10;&#10;Description automatically generated">
            <a:extLst>
              <a:ext uri="{FF2B5EF4-FFF2-40B4-BE49-F238E27FC236}">
                <a16:creationId xmlns:a16="http://schemas.microsoft.com/office/drawing/2014/main" id="{27D9A0E0-660A-4362-9ADA-A21104D148D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3394" b="3"/>
          <a:stretch/>
        </p:blipFill>
        <p:spPr>
          <a:xfrm>
            <a:off x="4627984" y="139960"/>
            <a:ext cx="7224368" cy="6578082"/>
          </a:xfrm>
          <a:prstGeom prst="rect">
            <a:avLst/>
          </a:prstGeom>
        </p:spPr>
      </p:pic>
    </p:spTree>
    <p:extLst>
      <p:ext uri="{BB962C8B-B14F-4D97-AF65-F5344CB8AC3E}">
        <p14:creationId xmlns:p14="http://schemas.microsoft.com/office/powerpoint/2010/main" val="30646185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188</TotalTime>
  <Words>859</Words>
  <Application>Microsoft Office PowerPoint</Application>
  <PresentationFormat>Widescreen</PresentationFormat>
  <Paragraphs>138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Celestial</vt:lpstr>
      <vt:lpstr>CEIS 110 class project</vt:lpstr>
      <vt:lpstr>PowerPoint Presentation</vt:lpstr>
      <vt:lpstr>PowerPoint Presentation</vt:lpstr>
      <vt:lpstr>Rubric</vt:lpstr>
      <vt:lpstr>Flowchart</vt:lpstr>
      <vt:lpstr>Software Inventory </vt:lpstr>
      <vt:lpstr>PowerPoint Presentation</vt:lpstr>
      <vt:lpstr>Rubric</vt:lpstr>
      <vt:lpstr>BuildWeatherDb.py Code</vt:lpstr>
      <vt:lpstr>Python Console </vt:lpstr>
      <vt:lpstr>Weather.db File </vt:lpstr>
      <vt:lpstr>PowerPoint Presentation</vt:lpstr>
      <vt:lpstr>Rubric</vt:lpstr>
      <vt:lpstr>Query to retrieve all columns and all rows</vt:lpstr>
      <vt:lpstr>Query to retrieve lowest and highest temperatures</vt:lpstr>
      <vt:lpstr>Query to retrieve all clear days</vt:lpstr>
      <vt:lpstr>PowerPoint Presentation</vt:lpstr>
      <vt:lpstr>Rubric</vt:lpstr>
      <vt:lpstr>Python code</vt:lpstr>
      <vt:lpstr>Retrieve and convert data to CSV format</vt:lpstr>
      <vt:lpstr>Temperature and humidity chart </vt:lpstr>
      <vt:lpstr>PowerPoint Presentation</vt:lpstr>
      <vt:lpstr>Rubric</vt:lpstr>
      <vt:lpstr>Plot #1</vt:lpstr>
      <vt:lpstr>Plot #2 </vt:lpstr>
      <vt:lpstr>Analysis </vt:lpstr>
      <vt:lpstr>Prediction </vt:lpstr>
      <vt:lpstr>Difficulties  for this project.</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 110 Cass project</dc:title>
  <dc:creator>zachariah swanson</dc:creator>
  <cp:lastModifiedBy>zachariah swanson</cp:lastModifiedBy>
  <cp:revision>1</cp:revision>
  <dcterms:created xsi:type="dcterms:W3CDTF">2022-02-23T15:33:55Z</dcterms:created>
  <dcterms:modified xsi:type="dcterms:W3CDTF">2022-02-23T18:42:44Z</dcterms:modified>
</cp:coreProperties>
</file>