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3"/>
  </p:notesMasterIdLst>
  <p:handoutMasterIdLst>
    <p:handoutMasterId r:id="rId34"/>
  </p:handoutMasterIdLst>
  <p:sldIdLst>
    <p:sldId id="257" r:id="rId5"/>
    <p:sldId id="389" r:id="rId6"/>
    <p:sldId id="384" r:id="rId7"/>
    <p:sldId id="259" r:id="rId8"/>
    <p:sldId id="392" r:id="rId9"/>
    <p:sldId id="262" r:id="rId10"/>
    <p:sldId id="260" r:id="rId11"/>
    <p:sldId id="263" r:id="rId12"/>
    <p:sldId id="393" r:id="rId13"/>
    <p:sldId id="261"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9" r:id="rId27"/>
    <p:sldId id="406" r:id="rId28"/>
    <p:sldId id="407" r:id="rId29"/>
    <p:sldId id="408" r:id="rId30"/>
    <p:sldId id="321" r:id="rId31"/>
    <p:sldId id="3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p:cViewPr varScale="1">
        <p:scale>
          <a:sx n="111" d="100"/>
          <a:sy n="111" d="100"/>
        </p:scale>
        <p:origin x="594" y="96"/>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8/27/2022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8/27/2022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27</a:t>
            </a:fld>
            <a:endParaRPr lang="en-US"/>
          </a:p>
        </p:txBody>
      </p:sp>
    </p:spTree>
    <p:extLst>
      <p:ext uri="{BB962C8B-B14F-4D97-AF65-F5344CB8AC3E}">
        <p14:creationId xmlns:p14="http://schemas.microsoft.com/office/powerpoint/2010/main" val="415089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8/27/2022</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92628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677509" y="1051551"/>
            <a:ext cx="3818417" cy="2517149"/>
          </a:xfrm>
        </p:spPr>
        <p:txBody>
          <a:bodyPr anchor="b" anchorCtr="0">
            <a:normAutofit/>
          </a:bodyPr>
          <a:lstStyle/>
          <a:p>
            <a:pPr algn="ctr"/>
            <a:r>
              <a:rPr lang="en-US" sz="4400" dirty="0">
                <a:latin typeface="Times New Roman" panose="02020603050405020304" pitchFamily="18" charset="0"/>
                <a:cs typeface="Times New Roman" panose="02020603050405020304" pitchFamily="18" charset="0"/>
              </a:rPr>
              <a:t>Traffic light using esp32</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870016" y="3568700"/>
            <a:ext cx="3565524" cy="1731963"/>
          </a:xfrm>
        </p:spPr>
        <p:txBody>
          <a:bodyPr>
            <a:normAutofit/>
          </a:bodyPr>
          <a:lstStyle/>
          <a:p>
            <a:pPr algn="ctr"/>
            <a:r>
              <a:rPr lang="en-US" dirty="0">
                <a:solidFill>
                  <a:srgbClr val="FF0000">
                    <a:alpha val="60000"/>
                  </a:srgbClr>
                </a:solidFill>
              </a:rPr>
              <a:t>Presenter Zachariah Swanson</a:t>
            </a:r>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Picture of circuit with working LEDs</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pPr lvl="0"/>
            <a:r>
              <a:rPr lang="en-US" dirty="0">
                <a:solidFill>
                  <a:srgbClr val="FF0000">
                    <a:alpha val="60000"/>
                  </a:srgbClr>
                </a:solidFill>
              </a:rPr>
              <a:t>ESP 32 Board</a:t>
            </a:r>
          </a:p>
          <a:p>
            <a:pPr lvl="0"/>
            <a:r>
              <a:rPr lang="en-US" dirty="0">
                <a:solidFill>
                  <a:srgbClr val="FF0000">
                    <a:alpha val="60000"/>
                  </a:srgbClr>
                </a:solidFill>
              </a:rPr>
              <a:t>Colored LEDs: Red, Yellow, and Green</a:t>
            </a:r>
          </a:p>
          <a:p>
            <a:pPr lvl="0"/>
            <a:r>
              <a:rPr lang="en-US" dirty="0">
                <a:solidFill>
                  <a:srgbClr val="FF0000">
                    <a:alpha val="60000"/>
                  </a:srgbClr>
                </a:solidFill>
              </a:rPr>
              <a:t>220 Ohm Resistors (optional)</a:t>
            </a:r>
          </a:p>
          <a:p>
            <a:pPr lvl="0"/>
            <a:r>
              <a:rPr lang="en-US" dirty="0">
                <a:solidFill>
                  <a:srgbClr val="FF0000">
                    <a:alpha val="60000"/>
                  </a:srgbClr>
                </a:solidFill>
              </a:rPr>
              <a:t>Wires</a:t>
            </a:r>
          </a:p>
          <a:p>
            <a:pPr lvl="0"/>
            <a:r>
              <a:rPr lang="en-US" dirty="0">
                <a:solidFill>
                  <a:srgbClr val="FF0000">
                    <a:alpha val="60000"/>
                  </a:srgbClr>
                </a:solidFill>
              </a:rPr>
              <a:t>Breadboard</a:t>
            </a:r>
          </a:p>
          <a:p>
            <a:endParaRPr lang="en-US" dirty="0"/>
          </a:p>
        </p:txBody>
      </p:sp>
      <p:pic>
        <p:nvPicPr>
          <p:cNvPr id="5" name="Picture 4" descr="A picture containing indoor&#10;&#10;Description automatically generated">
            <a:extLst>
              <a:ext uri="{FF2B5EF4-FFF2-40B4-BE49-F238E27FC236}">
                <a16:creationId xmlns:a16="http://schemas.microsoft.com/office/drawing/2014/main" id="{1E7CEFC3-A686-FF26-EE3F-D0E62E18C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40494" y="-219793"/>
            <a:ext cx="5762805" cy="6858000"/>
          </a:xfrm>
          <a:prstGeom prst="rect">
            <a:avLst/>
          </a:prstGeom>
        </p:spPr>
      </p:pic>
    </p:spTree>
    <p:extLst>
      <p:ext uri="{BB962C8B-B14F-4D97-AF65-F5344CB8AC3E}">
        <p14:creationId xmlns:p14="http://schemas.microsoft.com/office/powerpoint/2010/main" val="310349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30" name="Freeform: Shape 29">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4" y="549275"/>
            <a:ext cx="3565524" cy="3034657"/>
          </a:xfrm>
        </p:spPr>
        <p:txBody>
          <a:bodyPr vert="horz" wrap="square" lIns="0" tIns="0" rIns="0" bIns="0" rtlCol="0" anchor="b" anchorCtr="0">
            <a:normAutofit/>
          </a:bodyPr>
          <a:lstStyle/>
          <a:p>
            <a:pPr>
              <a:lnSpc>
                <a:spcPct val="100000"/>
              </a:lnSpc>
            </a:pPr>
            <a:r>
              <a:rPr lang="en-US" sz="4800"/>
              <a:t>Screenshot of code in Arduino IDE</a:t>
            </a:r>
          </a:p>
        </p:txBody>
      </p:sp>
      <p:grpSp>
        <p:nvGrpSpPr>
          <p:cNvPr id="33" name="Group 32">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4"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50863" y="3803406"/>
            <a:ext cx="3565525" cy="2289419"/>
          </a:xfrm>
        </p:spPr>
        <p:txBody>
          <a:bodyPr vert="horz" wrap="square" lIns="0" tIns="0" rIns="0" bIns="0" rtlCol="0">
            <a:normAutofit/>
          </a:bodyPr>
          <a:lstStyle/>
          <a:p>
            <a:pPr>
              <a:lnSpc>
                <a:spcPct val="100000"/>
              </a:lnSpc>
            </a:pPr>
            <a:r>
              <a:rPr lang="en-US" sz="2000" dirty="0">
                <a:latin typeface="Times New Roman" panose="02020603050405020304" pitchFamily="18" charset="0"/>
                <a:cs typeface="Times New Roman" panose="02020603050405020304" pitchFamily="18" charset="0"/>
              </a:rPr>
              <a:t>Screenshot of code in Arduino IDE. This is the base of the code for the remaining project; as it develops, it will be more challenging to fit in a screenshot.</a:t>
            </a:r>
            <a:endParaRPr lang="en-US" sz="2000" b="1" dirty="0">
              <a:latin typeface="Times New Roman" panose="02020603050405020304" pitchFamily="18" charset="0"/>
              <a:cs typeface="Times New Roman" panose="02020603050405020304" pitchFamily="18" charset="0"/>
            </a:endParaRPr>
          </a:p>
        </p:txBody>
      </p:sp>
      <p:pic>
        <p:nvPicPr>
          <p:cNvPr id="8" name="Picture 7" descr="Text&#10;&#10;Description automatically generated with medium confidence">
            <a:extLst>
              <a:ext uri="{FF2B5EF4-FFF2-40B4-BE49-F238E27FC236}">
                <a16:creationId xmlns:a16="http://schemas.microsoft.com/office/drawing/2014/main" id="{E82CC487-9B94-238F-785C-FA83FA426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682" y="249462"/>
            <a:ext cx="5621736" cy="6363774"/>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1600296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6" name="Freeform: Shape 25">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4073262" y="1113361"/>
            <a:ext cx="4725681" cy="952061"/>
          </a:xfrm>
        </p:spPr>
        <p:txBody>
          <a:bodyPr vert="horz" wrap="square" lIns="0" tIns="0" rIns="0" bIns="0" rtlCol="0" anchor="b" anchorCtr="0">
            <a:normAutofit/>
          </a:bodyPr>
          <a:lstStyle/>
          <a:p>
            <a:pPr>
              <a:lnSpc>
                <a:spcPct val="100000"/>
              </a:lnSpc>
            </a:pPr>
            <a:r>
              <a:rPr lang="en-US" dirty="0"/>
              <a:t>Rubric –Week 4</a:t>
            </a:r>
          </a:p>
        </p:txBody>
      </p:sp>
      <p:grpSp>
        <p:nvGrpSpPr>
          <p:cNvPr id="29" name="Group 28">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0"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extLst>
              <p:ext uri="{D42A27DB-BD31-4B8C-83A1-F6EECF244321}">
                <p14:modId xmlns:p14="http://schemas.microsoft.com/office/powerpoint/2010/main" val="1597991459"/>
              </p:ext>
            </p:extLst>
          </p:nvPr>
        </p:nvGraphicFramePr>
        <p:xfrm>
          <a:off x="2861524" y="2365316"/>
          <a:ext cx="6771374" cy="3032332"/>
        </p:xfrm>
        <a:graphic>
          <a:graphicData uri="http://schemas.openxmlformats.org/drawingml/2006/table">
            <a:tbl>
              <a:tblPr firstRow="1" bandRow="1">
                <a:noFill/>
                <a:tableStyleId>{5C22544A-7EE6-4342-B048-85BDC9FD1C3A}</a:tableStyleId>
              </a:tblPr>
              <a:tblGrid>
                <a:gridCol w="3450205">
                  <a:extLst>
                    <a:ext uri="{9D8B030D-6E8A-4147-A177-3AD203B41FA5}">
                      <a16:colId xmlns:a16="http://schemas.microsoft.com/office/drawing/2014/main" val="2494064502"/>
                    </a:ext>
                  </a:extLst>
                </a:gridCol>
                <a:gridCol w="3321169">
                  <a:extLst>
                    <a:ext uri="{9D8B030D-6E8A-4147-A177-3AD203B41FA5}">
                      <a16:colId xmlns:a16="http://schemas.microsoft.com/office/drawing/2014/main" val="1566128757"/>
                    </a:ext>
                  </a:extLst>
                </a:gridCol>
              </a:tblGrid>
              <a:tr h="699012">
                <a:tc>
                  <a:txBody>
                    <a:bodyPr/>
                    <a:lstStyle/>
                    <a:p>
                      <a:r>
                        <a:rPr lang="en-US" sz="2300" b="1" cap="none" spc="0" dirty="0">
                          <a:solidFill>
                            <a:schemeClr val="bg1"/>
                          </a:solidFill>
                          <a:latin typeface="+mn-lt"/>
                        </a:rPr>
                        <a:t>Activity</a:t>
                      </a:r>
                    </a:p>
                  </a:txBody>
                  <a:tcPr marL="103375" marR="73839" marT="147678" marB="147678"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300" b="1" cap="none" spc="0">
                          <a:solidFill>
                            <a:schemeClr val="bg1"/>
                          </a:solidFill>
                          <a:latin typeface="+mn-lt"/>
                        </a:rPr>
                        <a:t>Requirement(s)</a:t>
                      </a:r>
                    </a:p>
                  </a:txBody>
                  <a:tcPr marL="103375" marR="73839" marT="147678" marB="147678"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671127368"/>
                  </a:ext>
                </a:extLst>
              </a:tr>
              <a:tr h="871303">
                <a:tc>
                  <a:txBody>
                    <a:bodyPr/>
                    <a:lstStyle/>
                    <a:p>
                      <a:pPr marL="0" marR="0" lvl="0" indent="0">
                        <a:spcBef>
                          <a:spcPts val="0"/>
                        </a:spcBef>
                        <a:spcAft>
                          <a:spcPts val="0"/>
                        </a:spcAft>
                        <a:buFont typeface="Symbol" panose="05050102010706020507" pitchFamily="18" charset="2"/>
                        <a:buNone/>
                      </a:pPr>
                      <a:r>
                        <a:rPr lang="en-US" sz="1900" cap="none" spc="0">
                          <a:solidFill>
                            <a:schemeClr val="tx1"/>
                          </a:solidFill>
                          <a:effectLst/>
                          <a:latin typeface="+mn-lt"/>
                          <a:ea typeface="Times New Roman" panose="02020603050405020304" pitchFamily="18" charset="0"/>
                        </a:rPr>
                        <a:t>Include a picture of your circuit </a:t>
                      </a:r>
                    </a:p>
                  </a:txBody>
                  <a:tcPr marL="103375" marR="73839" marT="73839" marB="147678">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1900" cap="none" spc="0" dirty="0">
                          <a:solidFill>
                            <a:schemeClr val="tx1"/>
                          </a:solidFill>
                          <a:latin typeface="+mn-lt"/>
                        </a:rPr>
                        <a:t>Picture</a:t>
                      </a:r>
                      <a:r>
                        <a:rPr lang="en-US" sz="1900" cap="none" spc="0" baseline="0" dirty="0">
                          <a:solidFill>
                            <a:schemeClr val="tx1"/>
                          </a:solidFill>
                          <a:latin typeface="+mn-lt"/>
                        </a:rPr>
                        <a:t> of the breadboard with LEDs ON</a:t>
                      </a:r>
                      <a:endParaRPr lang="en-US" sz="1900" cap="none" spc="0" dirty="0">
                        <a:solidFill>
                          <a:schemeClr val="tx1"/>
                        </a:solidFill>
                        <a:latin typeface="+mn-lt"/>
                      </a:endParaRPr>
                    </a:p>
                  </a:txBody>
                  <a:tcPr marL="103375" marR="73839" marT="73839" marB="147678">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1343858599"/>
                  </a:ext>
                </a:extLst>
              </a:tr>
              <a:tr h="1462017">
                <a:tc>
                  <a:txBody>
                    <a:bodyPr/>
                    <a:lstStyle/>
                    <a:p>
                      <a:pPr marL="0" marR="0" lvl="0" indent="0">
                        <a:spcBef>
                          <a:spcPts val="0"/>
                        </a:spcBef>
                        <a:spcAft>
                          <a:spcPts val="0"/>
                        </a:spcAft>
                        <a:buFont typeface="Symbol" panose="05050102010706020507" pitchFamily="18" charset="2"/>
                        <a:buNone/>
                      </a:pPr>
                      <a:r>
                        <a:rPr lang="en-US" sz="1900" cap="none" spc="0">
                          <a:solidFill>
                            <a:schemeClr val="tx1"/>
                          </a:solidFill>
                          <a:effectLst/>
                          <a:latin typeface="+mn-lt"/>
                          <a:ea typeface="Times New Roman" panose="02020603050405020304" pitchFamily="18" charset="0"/>
                        </a:rPr>
                        <a:t>Screenshot of code showing your name in comment</a:t>
                      </a:r>
                    </a:p>
                  </a:txBody>
                  <a:tcPr marL="103375" marR="73839" marT="73839" marB="14767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900" cap="none" spc="0" dirty="0">
                          <a:solidFill>
                            <a:schemeClr val="tx1"/>
                          </a:solidFill>
                          <a:latin typeface="+mn-lt"/>
                        </a:rPr>
                        <a:t>Screenshot of </a:t>
                      </a:r>
                      <a:r>
                        <a:rPr lang="en-US" sz="1900" cap="none" spc="0" dirty="0">
                          <a:solidFill>
                            <a:schemeClr val="tx1"/>
                          </a:solidFill>
                          <a:effectLst/>
                          <a:latin typeface="+mn-lt"/>
                          <a:ea typeface="Times New Roman" panose="02020603050405020304" pitchFamily="18" charset="0"/>
                        </a:rPr>
                        <a:t>code in Arduino IDE showing your name in one of the comments</a:t>
                      </a:r>
                      <a:endParaRPr lang="en-US" sz="1900" cap="none" spc="0" dirty="0">
                        <a:solidFill>
                          <a:schemeClr val="tx1"/>
                        </a:solidFill>
                        <a:latin typeface="+mn-lt"/>
                      </a:endParaRPr>
                    </a:p>
                  </a:txBody>
                  <a:tcPr marL="103375" marR="73839" marT="73839" marB="14767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670724296"/>
                  </a:ext>
                </a:extLst>
              </a:tr>
            </a:tbl>
          </a:graphicData>
        </a:graphic>
      </p:graphicFrame>
    </p:spTree>
    <p:extLst>
      <p:ext uri="{BB962C8B-B14F-4D97-AF65-F5344CB8AC3E}">
        <p14:creationId xmlns:p14="http://schemas.microsoft.com/office/powerpoint/2010/main" val="235634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Picture of circuit with working LEDs</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pPr lvl="0"/>
            <a:r>
              <a:rPr lang="en-US" dirty="0">
                <a:solidFill>
                  <a:srgbClr val="FF0000">
                    <a:alpha val="60000"/>
                  </a:srgbClr>
                </a:solidFill>
              </a:rPr>
              <a:t>ESP 32 Board</a:t>
            </a:r>
          </a:p>
          <a:p>
            <a:r>
              <a:rPr lang="en-US" dirty="0">
                <a:solidFill>
                  <a:srgbClr val="FF0000">
                    <a:alpha val="60000"/>
                  </a:srgbClr>
                </a:solidFill>
              </a:rPr>
              <a:t>Colored LEDs: Red, Yellow, and Green (two sets)</a:t>
            </a:r>
          </a:p>
          <a:p>
            <a:pPr lvl="0"/>
            <a:r>
              <a:rPr lang="en-US" dirty="0">
                <a:solidFill>
                  <a:srgbClr val="FF0000">
                    <a:alpha val="60000"/>
                  </a:srgbClr>
                </a:solidFill>
              </a:rPr>
              <a:t>220 Ohm Resistors (optional)</a:t>
            </a:r>
          </a:p>
          <a:p>
            <a:pPr lvl="0"/>
            <a:r>
              <a:rPr lang="en-US" dirty="0">
                <a:solidFill>
                  <a:srgbClr val="FF0000">
                    <a:alpha val="60000"/>
                  </a:srgbClr>
                </a:solidFill>
              </a:rPr>
              <a:t>Wires</a:t>
            </a:r>
          </a:p>
          <a:p>
            <a:pPr lvl="0"/>
            <a:r>
              <a:rPr lang="en-US" dirty="0">
                <a:solidFill>
                  <a:srgbClr val="FF0000">
                    <a:alpha val="60000"/>
                  </a:srgbClr>
                </a:solidFill>
              </a:rPr>
              <a:t>Breadboard</a:t>
            </a:r>
          </a:p>
          <a:p>
            <a:endParaRPr lang="en-US" dirty="0"/>
          </a:p>
        </p:txBody>
      </p:sp>
      <p:pic>
        <p:nvPicPr>
          <p:cNvPr id="5" name="Picture 4" descr="Text&#10;&#10;Description automatically generated">
            <a:extLst>
              <a:ext uri="{FF2B5EF4-FFF2-40B4-BE49-F238E27FC236}">
                <a16:creationId xmlns:a16="http://schemas.microsoft.com/office/drawing/2014/main" id="{0726BBC9-0F72-EA6C-811A-C26BF5553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700" y="373063"/>
            <a:ext cx="6858000" cy="5143500"/>
          </a:xfrm>
          <a:prstGeom prst="rect">
            <a:avLst/>
          </a:prstGeom>
        </p:spPr>
      </p:pic>
    </p:spTree>
    <p:extLst>
      <p:ext uri="{BB962C8B-B14F-4D97-AF65-F5344CB8AC3E}">
        <p14:creationId xmlns:p14="http://schemas.microsoft.com/office/powerpoint/2010/main" val="758297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Screenshot of code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t>
            </a:r>
            <a:r>
              <a:rPr lang="en-US" dirty="0">
                <a:ea typeface="Times New Roman" panose="02020603050405020304" pitchFamily="18" charset="0"/>
              </a:rPr>
              <a:t>code in Arduino IDE.  This week’s code mirrors last week’s; however, I define another set of lights and a timing system for both sets this week.</a:t>
            </a:r>
            <a:endParaRPr lang="en-US" b="1" dirty="0"/>
          </a:p>
        </p:txBody>
      </p:sp>
      <p:pic>
        <p:nvPicPr>
          <p:cNvPr id="5" name="Picture 4" descr="Text&#10;&#10;Description automatically generated with medium confidence">
            <a:extLst>
              <a:ext uri="{FF2B5EF4-FFF2-40B4-BE49-F238E27FC236}">
                <a16:creationId xmlns:a16="http://schemas.microsoft.com/office/drawing/2014/main" id="{10D2FAED-C2D6-B720-BA56-6C9FA454B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234" y="155275"/>
            <a:ext cx="6600954" cy="6547449"/>
          </a:xfrm>
          <a:prstGeom prst="rect">
            <a:avLst/>
          </a:prstGeom>
        </p:spPr>
      </p:pic>
    </p:spTree>
    <p:extLst>
      <p:ext uri="{BB962C8B-B14F-4D97-AF65-F5344CB8AC3E}">
        <p14:creationId xmlns:p14="http://schemas.microsoft.com/office/powerpoint/2010/main" val="1880263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6" name="Freeform: Shape 25">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583247" y="828980"/>
            <a:ext cx="4606505" cy="1564775"/>
          </a:xfrm>
        </p:spPr>
        <p:txBody>
          <a:bodyPr vert="horz" wrap="square" lIns="0" tIns="0" rIns="0" bIns="0" rtlCol="0" anchor="b" anchorCtr="0">
            <a:normAutofit/>
          </a:bodyPr>
          <a:lstStyle/>
          <a:p>
            <a:pPr>
              <a:lnSpc>
                <a:spcPct val="100000"/>
              </a:lnSpc>
            </a:pPr>
            <a:r>
              <a:rPr lang="en-US" dirty="0"/>
              <a:t>Rubric –week 5</a:t>
            </a:r>
          </a:p>
        </p:txBody>
      </p:sp>
      <p:grpSp>
        <p:nvGrpSpPr>
          <p:cNvPr id="29" name="Group 28">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0"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extLst>
              <p:ext uri="{D42A27DB-BD31-4B8C-83A1-F6EECF244321}">
                <p14:modId xmlns:p14="http://schemas.microsoft.com/office/powerpoint/2010/main" val="2153792162"/>
              </p:ext>
            </p:extLst>
          </p:nvPr>
        </p:nvGraphicFramePr>
        <p:xfrm>
          <a:off x="2237792" y="2652855"/>
          <a:ext cx="7133126" cy="3774015"/>
        </p:xfrm>
        <a:graphic>
          <a:graphicData uri="http://schemas.openxmlformats.org/drawingml/2006/table">
            <a:tbl>
              <a:tblPr firstRow="1" bandRow="1">
                <a:noFill/>
                <a:tableStyleId>{5C22544A-7EE6-4342-B048-85BDC9FD1C3A}</a:tableStyleId>
              </a:tblPr>
              <a:tblGrid>
                <a:gridCol w="3338442">
                  <a:extLst>
                    <a:ext uri="{9D8B030D-6E8A-4147-A177-3AD203B41FA5}">
                      <a16:colId xmlns:a16="http://schemas.microsoft.com/office/drawing/2014/main" val="2494064502"/>
                    </a:ext>
                  </a:extLst>
                </a:gridCol>
                <a:gridCol w="3794684">
                  <a:extLst>
                    <a:ext uri="{9D8B030D-6E8A-4147-A177-3AD203B41FA5}">
                      <a16:colId xmlns:a16="http://schemas.microsoft.com/office/drawing/2014/main" val="1566128757"/>
                    </a:ext>
                  </a:extLst>
                </a:gridCol>
              </a:tblGrid>
              <a:tr h="664636">
                <a:tc>
                  <a:txBody>
                    <a:bodyPr/>
                    <a:lstStyle/>
                    <a:p>
                      <a:pPr algn="just"/>
                      <a:r>
                        <a:rPr lang="en-US" sz="2400" b="1" cap="none" spc="0" dirty="0">
                          <a:solidFill>
                            <a:schemeClr val="tx1"/>
                          </a:solidFill>
                          <a:latin typeface="+mn-lt"/>
                        </a:rPr>
                        <a:t>Activity</a:t>
                      </a:r>
                    </a:p>
                  </a:txBody>
                  <a:tcPr marL="97604" marR="139434" marT="27887" marB="209151" anchor="b">
                    <a:lnL w="12700" cmpd="sng">
                      <a:noFill/>
                    </a:lnL>
                    <a:lnR w="12700" cmpd="sng">
                      <a:noFill/>
                    </a:lnR>
                    <a:lnT w="9525" cap="flat" cmpd="sng" algn="ctr">
                      <a:noFill/>
                      <a:prstDash val="solid"/>
                    </a:lnT>
                    <a:lnB w="38100" cmpd="sng">
                      <a:noFill/>
                    </a:lnB>
                    <a:noFill/>
                  </a:tcPr>
                </a:tc>
                <a:tc>
                  <a:txBody>
                    <a:bodyPr/>
                    <a:lstStyle/>
                    <a:p>
                      <a:r>
                        <a:rPr lang="en-US" sz="2400" b="1" cap="none" spc="0">
                          <a:solidFill>
                            <a:schemeClr val="tx1"/>
                          </a:solidFill>
                          <a:latin typeface="+mn-lt"/>
                        </a:rPr>
                        <a:t>Requirement(s)</a:t>
                      </a:r>
                    </a:p>
                  </a:txBody>
                  <a:tcPr marL="97604" marR="139434" marT="27887" marB="209151"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2671127368"/>
                  </a:ext>
                </a:extLst>
              </a:tr>
              <a:tr h="850548">
                <a:tc>
                  <a:txBody>
                    <a:bodyPr/>
                    <a:lstStyle/>
                    <a:p>
                      <a:pPr marL="0" marR="0" lvl="0" indent="0">
                        <a:spcBef>
                          <a:spcPts val="0"/>
                        </a:spcBef>
                        <a:spcAft>
                          <a:spcPts val="0"/>
                        </a:spcAft>
                        <a:buFont typeface="Symbol" panose="05050102010706020507" pitchFamily="18" charset="2"/>
                        <a:buNone/>
                      </a:pPr>
                      <a:r>
                        <a:rPr lang="en-US" sz="1800" cap="none" spc="0">
                          <a:solidFill>
                            <a:schemeClr val="tx1"/>
                          </a:solidFill>
                          <a:effectLst/>
                          <a:latin typeface="+mn-lt"/>
                          <a:ea typeface="Times New Roman" panose="02020603050405020304" pitchFamily="18" charset="0"/>
                        </a:rPr>
                        <a:t>Include a picture of your circuit </a:t>
                      </a:r>
                    </a:p>
                  </a:txBody>
                  <a:tcPr marL="97604" marR="139434" marT="27887" marB="209151">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r>
                        <a:rPr lang="en-US" sz="1800" cap="none" spc="0">
                          <a:solidFill>
                            <a:schemeClr val="tx1"/>
                          </a:solidFill>
                          <a:latin typeface="+mn-lt"/>
                        </a:rPr>
                        <a:t>Picture</a:t>
                      </a:r>
                      <a:r>
                        <a:rPr lang="en-US" sz="1800" cap="none" spc="0" baseline="0">
                          <a:solidFill>
                            <a:schemeClr val="tx1"/>
                          </a:solidFill>
                          <a:latin typeface="+mn-lt"/>
                        </a:rPr>
                        <a:t> of the breadboard with LEDs ON</a:t>
                      </a:r>
                      <a:endParaRPr lang="en-US" sz="1800" cap="none" spc="0">
                        <a:solidFill>
                          <a:schemeClr val="tx1"/>
                        </a:solidFill>
                        <a:latin typeface="+mn-lt"/>
                      </a:endParaRPr>
                    </a:p>
                  </a:txBody>
                  <a:tcPr marL="97604" marR="139434" marT="27887" marB="209151">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1343858599"/>
                  </a:ext>
                </a:extLst>
              </a:tr>
              <a:tr h="1408283">
                <a:tc>
                  <a:txBody>
                    <a:bodyPr/>
                    <a:lstStyle/>
                    <a:p>
                      <a:pPr marL="0" marR="0" lvl="0" indent="0">
                        <a:spcBef>
                          <a:spcPts val="0"/>
                        </a:spcBef>
                        <a:spcAft>
                          <a:spcPts val="0"/>
                        </a:spcAft>
                        <a:buFont typeface="Symbol" panose="05050102010706020507" pitchFamily="18" charset="2"/>
                        <a:buNone/>
                      </a:pPr>
                      <a:r>
                        <a:rPr lang="en-US" sz="1800" cap="none" spc="0" dirty="0">
                          <a:solidFill>
                            <a:schemeClr val="tx1"/>
                          </a:solidFill>
                          <a:effectLst/>
                          <a:latin typeface="+mn-lt"/>
                          <a:ea typeface="Times New Roman" panose="02020603050405020304" pitchFamily="18" charset="0"/>
                        </a:rPr>
                        <a:t>Screenshot of code showing your name in comment</a:t>
                      </a:r>
                    </a:p>
                  </a:txBody>
                  <a:tcPr marL="97604" marR="139434" marT="27887" marB="209151">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1800" cap="none" spc="0">
                          <a:solidFill>
                            <a:schemeClr val="tx1"/>
                          </a:solidFill>
                          <a:latin typeface="+mn-lt"/>
                        </a:rPr>
                        <a:t>Screenshot of </a:t>
                      </a:r>
                      <a:r>
                        <a:rPr lang="en-US" sz="1800" cap="none" spc="0">
                          <a:solidFill>
                            <a:schemeClr val="tx1"/>
                          </a:solidFill>
                          <a:effectLst/>
                          <a:latin typeface="+mn-lt"/>
                          <a:ea typeface="Times New Roman" panose="02020603050405020304" pitchFamily="18" charset="0"/>
                        </a:rPr>
                        <a:t>code in Arduino IDE showing your name in one of the comments</a:t>
                      </a:r>
                      <a:endParaRPr lang="en-US" sz="1800" cap="none" spc="0">
                        <a:solidFill>
                          <a:schemeClr val="tx1"/>
                        </a:solidFill>
                        <a:latin typeface="+mn-lt"/>
                      </a:endParaRPr>
                    </a:p>
                  </a:txBody>
                  <a:tcPr marL="97604" marR="139434" marT="27887" marB="209151">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670724296"/>
                  </a:ext>
                </a:extLst>
              </a:tr>
              <a:tr h="850548">
                <a:tc>
                  <a:txBody>
                    <a:bodyPr/>
                    <a:lstStyle/>
                    <a:p>
                      <a:pPr marL="0" marR="0" lvl="0" indent="0">
                        <a:spcBef>
                          <a:spcPts val="0"/>
                        </a:spcBef>
                        <a:spcAft>
                          <a:spcPts val="0"/>
                        </a:spcAft>
                        <a:buFont typeface="Symbol" panose="05050102010706020507" pitchFamily="18" charset="2"/>
                        <a:buNone/>
                      </a:pPr>
                      <a:r>
                        <a:rPr lang="en-US" sz="1800" cap="none" spc="0">
                          <a:solidFill>
                            <a:schemeClr val="tx1"/>
                          </a:solidFill>
                          <a:effectLst/>
                          <a:latin typeface="+mn-lt"/>
                          <a:ea typeface="Times New Roman" panose="02020603050405020304" pitchFamily="18" charset="0"/>
                        </a:rPr>
                        <a:t>Screenshot of output in Serial Monitor </a:t>
                      </a:r>
                    </a:p>
                  </a:txBody>
                  <a:tcPr marL="97604" marR="139434" marT="27887" marB="209151">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r>
                        <a:rPr lang="en-US" sz="1800" cap="none" spc="0" dirty="0">
                          <a:solidFill>
                            <a:schemeClr val="tx1"/>
                          </a:solidFill>
                          <a:latin typeface="+mn-lt"/>
                        </a:rPr>
                        <a:t>Screenshot of Serial Monitor from Arduino IDE </a:t>
                      </a:r>
                    </a:p>
                  </a:txBody>
                  <a:tcPr marL="97604" marR="139434" marT="27887" marB="20915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456465816"/>
                  </a:ext>
                </a:extLst>
              </a:tr>
            </a:tbl>
          </a:graphicData>
        </a:graphic>
      </p:graphicFrame>
    </p:spTree>
    <p:extLst>
      <p:ext uri="{BB962C8B-B14F-4D97-AF65-F5344CB8AC3E}">
        <p14:creationId xmlns:p14="http://schemas.microsoft.com/office/powerpoint/2010/main" val="3282477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1" name="Freeform: Shape 1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sz="4400" kern="1200" dirty="0">
                <a:solidFill>
                  <a:schemeClr val="tx1"/>
                </a:solidFill>
                <a:latin typeface="+mj-lt"/>
                <a:ea typeface="+mj-ea"/>
                <a:cs typeface="+mj-cs"/>
              </a:rPr>
              <a:t>Picture of circuit with working LEDs</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50863" y="2678400"/>
            <a:ext cx="3565525" cy="3414425"/>
          </a:xfrm>
        </p:spPr>
        <p:txBody>
          <a:bodyPr vert="horz" wrap="square" lIns="0" tIns="0" rIns="0" bIns="0" rtlCol="0" anchor="t">
            <a:normAutofit/>
          </a:bodyPr>
          <a:lstStyle/>
          <a:p>
            <a:pPr lvl="0" indent="-228600">
              <a:buFont typeface="Arial" panose="020B0604020202020204" pitchFamily="34" charset="0"/>
              <a:buChar char="•"/>
            </a:pPr>
            <a:r>
              <a:rPr lang="en-US" dirty="0">
                <a:solidFill>
                  <a:srgbClr val="FF0000">
                    <a:alpha val="60000"/>
                  </a:srgbClr>
                </a:solidFill>
              </a:rPr>
              <a:t>ESP 32 Board</a:t>
            </a:r>
          </a:p>
          <a:p>
            <a:pPr indent="-228600">
              <a:buFont typeface="Arial" panose="020B0604020202020204" pitchFamily="34" charset="0"/>
              <a:buChar char="•"/>
            </a:pPr>
            <a:r>
              <a:rPr lang="en-US" dirty="0">
                <a:solidFill>
                  <a:srgbClr val="FF0000">
                    <a:alpha val="60000"/>
                  </a:srgbClr>
                </a:solidFill>
              </a:rPr>
              <a:t>Colored LEDs: Red, Yellow and Green (two sets)</a:t>
            </a:r>
          </a:p>
          <a:p>
            <a:pPr lvl="0" indent="-228600">
              <a:buFont typeface="Arial" panose="020B0604020202020204" pitchFamily="34" charset="0"/>
              <a:buChar char="•"/>
            </a:pPr>
            <a:r>
              <a:rPr lang="en-US" dirty="0">
                <a:solidFill>
                  <a:srgbClr val="FF0000">
                    <a:alpha val="60000"/>
                  </a:srgbClr>
                </a:solidFill>
              </a:rPr>
              <a:t>220 Ohm Resistors (optional)</a:t>
            </a:r>
          </a:p>
          <a:p>
            <a:pPr lvl="0" indent="-228600">
              <a:buFont typeface="Arial" panose="020B0604020202020204" pitchFamily="34" charset="0"/>
              <a:buChar char="•"/>
            </a:pPr>
            <a:r>
              <a:rPr lang="en-US" dirty="0">
                <a:solidFill>
                  <a:srgbClr val="FF0000">
                    <a:alpha val="60000"/>
                  </a:srgbClr>
                </a:solidFill>
              </a:rPr>
              <a:t>Push Button</a:t>
            </a:r>
          </a:p>
          <a:p>
            <a:pPr lvl="0" indent="-228600">
              <a:buFont typeface="Arial" panose="020B0604020202020204" pitchFamily="34" charset="0"/>
              <a:buChar char="•"/>
            </a:pPr>
            <a:r>
              <a:rPr lang="en-US" dirty="0">
                <a:solidFill>
                  <a:srgbClr val="FF0000">
                    <a:alpha val="60000"/>
                  </a:srgbClr>
                </a:solidFill>
              </a:rPr>
              <a:t>Wires</a:t>
            </a:r>
          </a:p>
          <a:p>
            <a:pPr lvl="0" indent="-228600">
              <a:buFont typeface="Arial" panose="020B0604020202020204" pitchFamily="34" charset="0"/>
              <a:buChar char="•"/>
            </a:pPr>
            <a:r>
              <a:rPr lang="en-US" dirty="0">
                <a:solidFill>
                  <a:srgbClr val="FF0000">
                    <a:alpha val="60000"/>
                  </a:srgbClr>
                </a:solidFill>
              </a:rPr>
              <a:t>Breadboard</a:t>
            </a:r>
          </a:p>
          <a:p>
            <a:pPr indent="-228600">
              <a:buFont typeface="Arial" panose="020B0604020202020204" pitchFamily="34" charset="0"/>
              <a:buChar char="•"/>
            </a:pPr>
            <a:endParaRPr lang="en-US" dirty="0"/>
          </a:p>
        </p:txBody>
      </p:sp>
      <p:pic>
        <p:nvPicPr>
          <p:cNvPr id="5" name="Picture 4" descr="A picture containing text, indoor&#10;&#10;Description automatically generated">
            <a:extLst>
              <a:ext uri="{FF2B5EF4-FFF2-40B4-BE49-F238E27FC236}">
                <a16:creationId xmlns:a16="http://schemas.microsoft.com/office/drawing/2014/main" id="{C89F26E2-D666-8C31-7B89-DEA0037DBD9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8" name="Group 17">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9"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7671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 name="Group 25">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7" name="Freeform: Shape 26">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4" y="549275"/>
            <a:ext cx="3565524" cy="3034657"/>
          </a:xfrm>
        </p:spPr>
        <p:txBody>
          <a:bodyPr vert="horz" wrap="square" lIns="0" tIns="0" rIns="0" bIns="0" rtlCol="0" anchor="b" anchorCtr="0">
            <a:normAutofit/>
          </a:bodyPr>
          <a:lstStyle/>
          <a:p>
            <a:pPr>
              <a:lnSpc>
                <a:spcPct val="100000"/>
              </a:lnSpc>
            </a:pPr>
            <a:r>
              <a:rPr lang="en-US" sz="4800"/>
              <a:t>Screenshot of code in Arduino IDE</a:t>
            </a:r>
          </a:p>
        </p:txBody>
      </p:sp>
      <p:grpSp>
        <p:nvGrpSpPr>
          <p:cNvPr id="30" name="Group 29">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1"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50863" y="3803406"/>
            <a:ext cx="3565525" cy="2289419"/>
          </a:xfrm>
        </p:spPr>
        <p:txBody>
          <a:bodyPr vert="horz" wrap="square" lIns="0" tIns="0" rIns="0" bIns="0" rtlCol="0">
            <a:normAutofit/>
          </a:bodyPr>
          <a:lstStyle/>
          <a:p>
            <a:pPr>
              <a:lnSpc>
                <a:spcPct val="100000"/>
              </a:lnSpc>
            </a:pPr>
            <a:r>
              <a:rPr lang="en-US" sz="2000" dirty="0"/>
              <a:t>Screenshot of code in Arduino IDE. This week's code defines a button and sets up a count down from ten for the crosswalk.</a:t>
            </a:r>
            <a:endParaRPr lang="en-US" sz="2000" b="1" dirty="0"/>
          </a:p>
        </p:txBody>
      </p:sp>
      <p:pic>
        <p:nvPicPr>
          <p:cNvPr id="5" name="Picture 4" descr="Text&#10;&#10;Description automatically generated with low confidence">
            <a:extLst>
              <a:ext uri="{FF2B5EF4-FFF2-40B4-BE49-F238E27FC236}">
                <a16:creationId xmlns:a16="http://schemas.microsoft.com/office/drawing/2014/main" id="{C408D50C-86C4-C553-1523-A9F651128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375" y="549275"/>
            <a:ext cx="6920164" cy="5761037"/>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52566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rmAutofit/>
          </a:bodyPr>
          <a:lstStyle/>
          <a:p>
            <a:r>
              <a:rPr lang="en-US" sz="3600" dirty="0"/>
              <a:t>Screenshot of Serial Monitor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606674"/>
            <a:ext cx="3932237" cy="3262313"/>
          </a:xfrm>
        </p:spPr>
        <p:txBody>
          <a:bodyPr/>
          <a:lstStyle/>
          <a:p>
            <a:r>
              <a:rPr lang="en-US" dirty="0"/>
              <a:t>Screenshot of output in Serial Monitor.</a:t>
            </a:r>
            <a:endParaRPr lang="en-US" b="1" dirty="0"/>
          </a:p>
          <a:p>
            <a:r>
              <a:rPr lang="en-US" b="1" dirty="0"/>
              <a:t>This is a test of the button later to be displayed on the LCD </a:t>
            </a:r>
            <a:endParaRPr lang="en-US" dirty="0"/>
          </a:p>
        </p:txBody>
      </p:sp>
      <p:pic>
        <p:nvPicPr>
          <p:cNvPr id="5" name="Picture 4" descr="Table&#10;&#10;Description automatically generated">
            <a:extLst>
              <a:ext uri="{FF2B5EF4-FFF2-40B4-BE49-F238E27FC236}">
                <a16:creationId xmlns:a16="http://schemas.microsoft.com/office/drawing/2014/main" id="{A93202A8-03B9-6522-36D3-2D884E0B3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2501" y="838010"/>
            <a:ext cx="4353074" cy="5557942"/>
          </a:xfrm>
          <a:prstGeom prst="rect">
            <a:avLst/>
          </a:prstGeom>
        </p:spPr>
      </p:pic>
    </p:spTree>
    <p:extLst>
      <p:ext uri="{BB962C8B-B14F-4D97-AF65-F5344CB8AC3E}">
        <p14:creationId xmlns:p14="http://schemas.microsoft.com/office/powerpoint/2010/main" val="3015453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6" name="Freeform: Shape 25">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323432" y="828573"/>
            <a:ext cx="5545136" cy="711743"/>
          </a:xfrm>
        </p:spPr>
        <p:txBody>
          <a:bodyPr vert="horz" wrap="square" lIns="0" tIns="0" rIns="0" bIns="0" rtlCol="0" anchor="b" anchorCtr="0">
            <a:normAutofit fontScale="90000"/>
          </a:bodyPr>
          <a:lstStyle/>
          <a:p>
            <a:pPr>
              <a:lnSpc>
                <a:spcPct val="100000"/>
              </a:lnSpc>
            </a:pPr>
            <a:r>
              <a:rPr lang="en-US" dirty="0"/>
              <a:t>Rubric –Week 6</a:t>
            </a:r>
          </a:p>
        </p:txBody>
      </p:sp>
      <p:grpSp>
        <p:nvGrpSpPr>
          <p:cNvPr id="29" name="Group 28">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0"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extLst>
              <p:ext uri="{D42A27DB-BD31-4B8C-83A1-F6EECF244321}">
                <p14:modId xmlns:p14="http://schemas.microsoft.com/office/powerpoint/2010/main" val="4134812408"/>
              </p:ext>
            </p:extLst>
          </p:nvPr>
        </p:nvGraphicFramePr>
        <p:xfrm>
          <a:off x="2334435" y="1941708"/>
          <a:ext cx="6701569" cy="4158351"/>
        </p:xfrm>
        <a:graphic>
          <a:graphicData uri="http://schemas.openxmlformats.org/drawingml/2006/table">
            <a:tbl>
              <a:tblPr firstRow="1" bandRow="1">
                <a:noFill/>
                <a:tableStyleId>{5C22544A-7EE6-4342-B048-85BDC9FD1C3A}</a:tableStyleId>
              </a:tblPr>
              <a:tblGrid>
                <a:gridCol w="3119222">
                  <a:extLst>
                    <a:ext uri="{9D8B030D-6E8A-4147-A177-3AD203B41FA5}">
                      <a16:colId xmlns:a16="http://schemas.microsoft.com/office/drawing/2014/main" val="2494064502"/>
                    </a:ext>
                  </a:extLst>
                </a:gridCol>
                <a:gridCol w="3582347">
                  <a:extLst>
                    <a:ext uri="{9D8B030D-6E8A-4147-A177-3AD203B41FA5}">
                      <a16:colId xmlns:a16="http://schemas.microsoft.com/office/drawing/2014/main" val="1566128757"/>
                    </a:ext>
                  </a:extLst>
                </a:gridCol>
              </a:tblGrid>
              <a:tr h="692246">
                <a:tc>
                  <a:txBody>
                    <a:bodyPr/>
                    <a:lstStyle/>
                    <a:p>
                      <a:r>
                        <a:rPr lang="en-US" sz="2200" b="1" cap="none" spc="0" dirty="0">
                          <a:solidFill>
                            <a:schemeClr val="bg1"/>
                          </a:solidFill>
                          <a:latin typeface="+mn-lt"/>
                        </a:rPr>
                        <a:t>Activity</a:t>
                      </a:r>
                    </a:p>
                  </a:txBody>
                  <a:tcPr marL="102374" marR="73125" marT="146249" marB="146249"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200" b="1" cap="none" spc="0">
                          <a:solidFill>
                            <a:schemeClr val="bg1"/>
                          </a:solidFill>
                          <a:latin typeface="+mn-lt"/>
                        </a:rPr>
                        <a:t>Requirement(s)</a:t>
                      </a:r>
                    </a:p>
                  </a:txBody>
                  <a:tcPr marL="102374" marR="73125" marT="146249" marB="146249"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671127368"/>
                  </a:ext>
                </a:extLst>
              </a:tr>
              <a:tr h="1155368">
                <a:tc>
                  <a:txBody>
                    <a:bodyPr/>
                    <a:lstStyle/>
                    <a:p>
                      <a:pPr marL="0" marR="0" lvl="0" indent="0">
                        <a:spcBef>
                          <a:spcPts val="0"/>
                        </a:spcBef>
                        <a:spcAft>
                          <a:spcPts val="0"/>
                        </a:spcAft>
                        <a:buFont typeface="Symbol" panose="05050102010706020507" pitchFamily="18" charset="2"/>
                        <a:buNone/>
                      </a:pPr>
                      <a:r>
                        <a:rPr lang="en-US" sz="1900" cap="none" spc="0">
                          <a:solidFill>
                            <a:schemeClr val="tx1"/>
                          </a:solidFill>
                          <a:effectLst/>
                          <a:latin typeface="+mn-lt"/>
                          <a:ea typeface="Times New Roman" panose="02020603050405020304" pitchFamily="18" charset="0"/>
                        </a:rPr>
                        <a:t>Include a picture of your circuit </a:t>
                      </a:r>
                    </a:p>
                  </a:txBody>
                  <a:tcPr marL="102374" marR="73125" marT="73125" marB="146249">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1900" cap="none" spc="0">
                          <a:solidFill>
                            <a:schemeClr val="tx1"/>
                          </a:solidFill>
                          <a:latin typeface="+mn-lt"/>
                        </a:rPr>
                        <a:t>Picture</a:t>
                      </a:r>
                      <a:r>
                        <a:rPr lang="en-US" sz="1900" cap="none" spc="0" baseline="0">
                          <a:solidFill>
                            <a:schemeClr val="tx1"/>
                          </a:solidFill>
                          <a:latin typeface="+mn-lt"/>
                        </a:rPr>
                        <a:t> of the breadboard with LEDs ON and LCD displaying message</a:t>
                      </a:r>
                      <a:endParaRPr lang="en-US" sz="1900" cap="none" spc="0">
                        <a:solidFill>
                          <a:schemeClr val="tx1"/>
                        </a:solidFill>
                        <a:latin typeface="+mn-lt"/>
                      </a:endParaRPr>
                    </a:p>
                  </a:txBody>
                  <a:tcPr marL="102374" marR="73125" marT="73125" marB="146249">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1343858599"/>
                  </a:ext>
                </a:extLst>
              </a:tr>
              <a:tr h="1447867">
                <a:tc>
                  <a:txBody>
                    <a:bodyPr/>
                    <a:lstStyle/>
                    <a:p>
                      <a:pPr marL="0" marR="0" lvl="0" indent="0">
                        <a:spcBef>
                          <a:spcPts val="0"/>
                        </a:spcBef>
                        <a:spcAft>
                          <a:spcPts val="0"/>
                        </a:spcAft>
                        <a:buFont typeface="Symbol" panose="05050102010706020507" pitchFamily="18" charset="2"/>
                        <a:buNone/>
                      </a:pPr>
                      <a:r>
                        <a:rPr lang="en-US" sz="1900" cap="none" spc="0">
                          <a:solidFill>
                            <a:schemeClr val="tx1"/>
                          </a:solidFill>
                          <a:effectLst/>
                          <a:latin typeface="+mn-lt"/>
                          <a:ea typeface="Times New Roman" panose="02020603050405020304" pitchFamily="18" charset="0"/>
                        </a:rPr>
                        <a:t>Screenshot of code showing your name in comment</a:t>
                      </a:r>
                    </a:p>
                  </a:txBody>
                  <a:tcPr marL="102374" marR="73125" marT="73125" marB="146249">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900" cap="none" spc="0">
                          <a:solidFill>
                            <a:schemeClr val="tx1"/>
                          </a:solidFill>
                          <a:latin typeface="+mn-lt"/>
                        </a:rPr>
                        <a:t>Screenshot of </a:t>
                      </a:r>
                      <a:r>
                        <a:rPr lang="en-US" sz="1900" cap="none" spc="0">
                          <a:solidFill>
                            <a:schemeClr val="tx1"/>
                          </a:solidFill>
                          <a:effectLst/>
                          <a:latin typeface="+mn-lt"/>
                          <a:ea typeface="Times New Roman" panose="02020603050405020304" pitchFamily="18" charset="0"/>
                        </a:rPr>
                        <a:t>code in Arduino IDE showing your name in one of the comments</a:t>
                      </a:r>
                      <a:endParaRPr lang="en-US" sz="1900" cap="none" spc="0">
                        <a:solidFill>
                          <a:schemeClr val="tx1"/>
                        </a:solidFill>
                        <a:latin typeface="+mn-lt"/>
                      </a:endParaRPr>
                    </a:p>
                  </a:txBody>
                  <a:tcPr marL="102374" marR="73125" marT="73125" marB="146249">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670724296"/>
                  </a:ext>
                </a:extLst>
              </a:tr>
              <a:tr h="862870">
                <a:tc>
                  <a:txBody>
                    <a:bodyPr/>
                    <a:lstStyle/>
                    <a:p>
                      <a:pPr marL="0" marR="0" lvl="0" indent="0">
                        <a:spcBef>
                          <a:spcPts val="0"/>
                        </a:spcBef>
                        <a:spcAft>
                          <a:spcPts val="0"/>
                        </a:spcAft>
                        <a:buFont typeface="Symbol" panose="05050102010706020507" pitchFamily="18" charset="2"/>
                        <a:buNone/>
                      </a:pPr>
                      <a:r>
                        <a:rPr lang="en-US" sz="1900" cap="none" spc="0">
                          <a:solidFill>
                            <a:schemeClr val="tx1"/>
                          </a:solidFill>
                          <a:effectLst/>
                          <a:latin typeface="+mn-lt"/>
                          <a:ea typeface="Times New Roman" panose="02020603050405020304" pitchFamily="18" charset="0"/>
                        </a:rPr>
                        <a:t>Screenshot of output in Serial Monitor </a:t>
                      </a:r>
                    </a:p>
                  </a:txBody>
                  <a:tcPr marL="102374" marR="73125" marT="73125" marB="146249">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900" cap="none" spc="0" dirty="0">
                          <a:solidFill>
                            <a:schemeClr val="tx1"/>
                          </a:solidFill>
                          <a:latin typeface="+mn-lt"/>
                        </a:rPr>
                        <a:t>Screenshot of Serial Monitor from Arduino IDE </a:t>
                      </a:r>
                    </a:p>
                  </a:txBody>
                  <a:tcPr marL="102374" marR="73125" marT="73125" marB="14624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456465816"/>
                  </a:ext>
                </a:extLst>
              </a:tr>
            </a:tbl>
          </a:graphicData>
        </a:graphic>
      </p:graphicFrame>
    </p:spTree>
    <p:extLst>
      <p:ext uri="{BB962C8B-B14F-4D97-AF65-F5344CB8AC3E}">
        <p14:creationId xmlns:p14="http://schemas.microsoft.com/office/powerpoint/2010/main" val="308924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155276" y="249210"/>
            <a:ext cx="3565524" cy="694366"/>
          </a:xfrm>
        </p:spPr>
        <p:txBody>
          <a:bodyPr/>
          <a:lstStyle/>
          <a:p>
            <a:r>
              <a:rPr lang="en-US" dirty="0"/>
              <a:t>Agenda</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163512" y="943576"/>
            <a:ext cx="4080294" cy="5379586"/>
          </a:xfrm>
        </p:spPr>
        <p:txBody>
          <a:bodyPr/>
          <a:lstStyle/>
          <a:p>
            <a:r>
              <a:rPr lang="en-US" sz="1800" dirty="0">
                <a:latin typeface="Times New Roman" panose="02020603050405020304" pitchFamily="18" charset="0"/>
                <a:cs typeface="Times New Roman" panose="02020603050405020304" pitchFamily="18" charset="0"/>
              </a:rPr>
              <a:t>Topic one: Preparing the project.</a:t>
            </a:r>
          </a:p>
          <a:p>
            <a:r>
              <a:rPr lang="en-US" sz="1800" dirty="0">
                <a:latin typeface="Times New Roman" panose="02020603050405020304" pitchFamily="18" charset="0"/>
                <a:cs typeface="Times New Roman" panose="02020603050405020304" pitchFamily="18" charset="0"/>
              </a:rPr>
              <a:t>Topic two: Installing and testing the first light</a:t>
            </a:r>
          </a:p>
          <a:p>
            <a:r>
              <a:rPr lang="en-US" sz="1800" dirty="0">
                <a:latin typeface="Times New Roman" panose="02020603050405020304" pitchFamily="18" charset="0"/>
                <a:cs typeface="Times New Roman" panose="02020603050405020304" pitchFamily="18" charset="0"/>
              </a:rPr>
              <a:t>Topic three: Installing and testing second light</a:t>
            </a:r>
          </a:p>
          <a:p>
            <a:r>
              <a:rPr lang="en-US" sz="1800" dirty="0">
                <a:latin typeface="Times New Roman" panose="02020603050405020304" pitchFamily="18" charset="0"/>
                <a:cs typeface="Times New Roman" panose="02020603050405020304" pitchFamily="18" charset="0"/>
              </a:rPr>
              <a:t>Topic four: Installing and testing crosswalks.</a:t>
            </a:r>
          </a:p>
          <a:p>
            <a:r>
              <a:rPr lang="en-US" sz="1800" dirty="0">
                <a:latin typeface="Times New Roman" panose="02020603050405020304" pitchFamily="18" charset="0"/>
                <a:cs typeface="Times New Roman" panose="02020603050405020304" pitchFamily="18" charset="0"/>
              </a:rPr>
              <a:t>Topic five: Wiring LCD and active buzzer for emergency signal. Downloading the Appropriate library and testing the LCD. </a:t>
            </a:r>
          </a:p>
          <a:p>
            <a:r>
              <a:rPr lang="en-US" sz="1800" dirty="0">
                <a:latin typeface="Times New Roman" panose="02020603050405020304" pitchFamily="18" charset="0"/>
                <a:cs typeface="Times New Roman" panose="02020603050405020304" pitchFamily="18" charset="0"/>
              </a:rPr>
              <a:t>Topic six: Installing emergency signal light, and motion sensor for less active street and testing.</a:t>
            </a:r>
          </a:p>
        </p:txBody>
      </p:sp>
      <p:pic>
        <p:nvPicPr>
          <p:cNvPr id="8" name="Picture Placeholder 7" descr="Digital Data">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5208928" y="1596771"/>
            <a:ext cx="3448558" cy="3448558"/>
          </a:xfrm>
        </p:spPr>
      </p:pic>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918575" y="596392"/>
            <a:ext cx="2263776" cy="2263776"/>
          </a:xfrm>
        </p:spPr>
      </p:pic>
      <p:pic>
        <p:nvPicPr>
          <p:cNvPr id="12" name="Picture Placeholder 11" descr="Data Background">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9091612" y="3324733"/>
            <a:ext cx="2936876" cy="2936876"/>
          </a:xfrm>
        </p:spPr>
      </p:pic>
      <p:sp>
        <p:nvSpPr>
          <p:cNvPr id="13" name="Date Placeholder 12">
            <a:extLst>
              <a:ext uri="{FF2B5EF4-FFF2-40B4-BE49-F238E27FC236}">
                <a16:creationId xmlns:a16="http://schemas.microsoft.com/office/drawing/2014/main" id="{915FE2C5-E66A-4405-B19E-2C5C546C98E4}"/>
              </a:ext>
            </a:extLst>
          </p:cNvPr>
          <p:cNvSpPr>
            <a:spLocks noGrp="1"/>
          </p:cNvSpPr>
          <p:nvPr>
            <p:ph type="dt" sz="half" idx="10"/>
          </p:nvPr>
        </p:nvSpPr>
        <p:spPr>
          <a:xfrm>
            <a:off x="550863" y="6507212"/>
            <a:ext cx="2628900" cy="153888"/>
          </a:xfrm>
        </p:spPr>
        <p:txBody>
          <a:bodyPr/>
          <a:lstStyle/>
          <a:p>
            <a:r>
              <a:rPr lang="en-US"/>
              <a:t>Tuesday, February 2, 20XX</a:t>
            </a:r>
          </a:p>
        </p:txBody>
      </p:sp>
      <p:sp>
        <p:nvSpPr>
          <p:cNvPr id="14" name="Footer Placeholder 13">
            <a:extLst>
              <a:ext uri="{FF2B5EF4-FFF2-40B4-BE49-F238E27FC236}">
                <a16:creationId xmlns:a16="http://schemas.microsoft.com/office/drawing/2014/main" id="{B01DF4D0-78BC-4C8C-9570-26F0B225433A}"/>
              </a:ext>
            </a:extLst>
          </p:cNvPr>
          <p:cNvSpPr>
            <a:spLocks noGrp="1"/>
          </p:cNvSpPr>
          <p:nvPr>
            <p:ph type="ftr" sz="quarter" idx="11"/>
          </p:nvPr>
        </p:nvSpPr>
        <p:spPr>
          <a:xfrm>
            <a:off x="3359150" y="6507212"/>
            <a:ext cx="6379210" cy="153888"/>
          </a:xfrm>
        </p:spPr>
        <p:txBody>
          <a:bodyPr/>
          <a:lstStyle/>
          <a:p>
            <a:r>
              <a:rPr lang="en-US" dirty="0"/>
              <a:t>Sample Footer Text</a:t>
            </a:r>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a:t>
            </a:fld>
            <a:endParaRPr lang="en-US"/>
          </a:p>
        </p:txBody>
      </p:sp>
    </p:spTree>
    <p:extLst>
      <p:ext uri="{BB962C8B-B14F-4D97-AF65-F5344CB8AC3E}">
        <p14:creationId xmlns:p14="http://schemas.microsoft.com/office/powerpoint/2010/main" val="231323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979487"/>
            <a:ext cx="3932237" cy="1600200"/>
          </a:xfrm>
        </p:spPr>
        <p:txBody>
          <a:bodyPr>
            <a:normAutofit/>
          </a:bodyPr>
          <a:lstStyle/>
          <a:p>
            <a:r>
              <a:rPr lang="en-US" sz="3600" dirty="0"/>
              <a:t>Picture of circuit with working LEDs and LCD display</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587624"/>
            <a:ext cx="3932237" cy="3830429"/>
          </a:xfrm>
        </p:spPr>
        <p:txBody>
          <a:bodyPr/>
          <a:lstStyle/>
          <a:p>
            <a:pPr lvl="0"/>
            <a:r>
              <a:rPr lang="en-US" dirty="0">
                <a:solidFill>
                  <a:srgbClr val="FF0000">
                    <a:alpha val="60000"/>
                  </a:srgbClr>
                </a:solidFill>
              </a:rPr>
              <a:t>ESP 32 Board</a:t>
            </a:r>
          </a:p>
          <a:p>
            <a:r>
              <a:rPr lang="en-US" dirty="0">
                <a:solidFill>
                  <a:srgbClr val="FF0000">
                    <a:alpha val="60000"/>
                  </a:srgbClr>
                </a:solidFill>
              </a:rPr>
              <a:t>Colored LEDs: Red, Yellow and Green (two sets)</a:t>
            </a:r>
          </a:p>
          <a:p>
            <a:pPr lvl="0"/>
            <a:r>
              <a:rPr lang="en-US" dirty="0">
                <a:solidFill>
                  <a:srgbClr val="FF0000">
                    <a:alpha val="60000"/>
                  </a:srgbClr>
                </a:solidFill>
              </a:rPr>
              <a:t>220 Ohm Resistors (optional)</a:t>
            </a:r>
          </a:p>
          <a:p>
            <a:pPr lvl="0"/>
            <a:r>
              <a:rPr lang="en-US" dirty="0">
                <a:solidFill>
                  <a:srgbClr val="FF0000">
                    <a:alpha val="60000"/>
                  </a:srgbClr>
                </a:solidFill>
              </a:rPr>
              <a:t>Push Button</a:t>
            </a:r>
          </a:p>
          <a:p>
            <a:r>
              <a:rPr lang="en-US" dirty="0">
                <a:solidFill>
                  <a:srgbClr val="FF0000">
                    <a:alpha val="60000"/>
                  </a:srgbClr>
                </a:solidFill>
              </a:rPr>
              <a:t>LCD Unit  with Message Display</a:t>
            </a:r>
          </a:p>
          <a:p>
            <a:pPr lvl="0"/>
            <a:r>
              <a:rPr lang="en-US" dirty="0">
                <a:solidFill>
                  <a:srgbClr val="FF0000">
                    <a:alpha val="60000"/>
                  </a:srgbClr>
                </a:solidFill>
              </a:rPr>
              <a:t>Wires</a:t>
            </a:r>
          </a:p>
          <a:p>
            <a:pPr lvl="0"/>
            <a:r>
              <a:rPr lang="en-US" dirty="0">
                <a:solidFill>
                  <a:srgbClr val="FF0000">
                    <a:alpha val="60000"/>
                  </a:srgbClr>
                </a:solidFill>
              </a:rPr>
              <a:t>Breadboard</a:t>
            </a:r>
          </a:p>
          <a:p>
            <a:endParaRPr lang="en-US" dirty="0"/>
          </a:p>
        </p:txBody>
      </p:sp>
      <p:pic>
        <p:nvPicPr>
          <p:cNvPr id="5" name="Picture 4" descr="A picture containing text&#10;&#10;Description automatically generated">
            <a:extLst>
              <a:ext uri="{FF2B5EF4-FFF2-40B4-BE49-F238E27FC236}">
                <a16:creationId xmlns:a16="http://schemas.microsoft.com/office/drawing/2014/main" id="{3D6D32AD-F842-8D8D-E10C-181714DD7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525" y="280987"/>
            <a:ext cx="6858000" cy="6296025"/>
          </a:xfrm>
          <a:prstGeom prst="rect">
            <a:avLst/>
          </a:prstGeom>
        </p:spPr>
      </p:pic>
    </p:spTree>
    <p:extLst>
      <p:ext uri="{BB962C8B-B14F-4D97-AF65-F5344CB8AC3E}">
        <p14:creationId xmlns:p14="http://schemas.microsoft.com/office/powerpoint/2010/main" val="3629764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1" name="Freeform: Shape 1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Oval 1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sz="4800"/>
              <a:t>Screenshot of code in Arduino IDE</a:t>
            </a:r>
          </a:p>
        </p:txBody>
      </p:sp>
      <p:grpSp>
        <p:nvGrpSpPr>
          <p:cNvPr id="18" name="Group 17">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19"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50863" y="2677306"/>
            <a:ext cx="3565525" cy="3415519"/>
          </a:xfrm>
        </p:spPr>
        <p:txBody>
          <a:bodyPr vert="horz" wrap="square" lIns="0" tIns="0" rIns="0" bIns="0" rtlCol="0" anchor="t">
            <a:normAutofit/>
          </a:bodyPr>
          <a:lstStyle/>
          <a:p>
            <a:pPr indent="-228600">
              <a:buFont typeface="Arial" panose="020B0604020202020204" pitchFamily="34" charset="0"/>
              <a:buChar char="•"/>
            </a:pPr>
            <a:r>
              <a:rPr lang="en-US" dirty="0"/>
              <a:t>Screenshot of code in Arduino IDE.</a:t>
            </a:r>
          </a:p>
          <a:p>
            <a:pPr indent="-228600">
              <a:buFont typeface="Arial" panose="020B0604020202020204" pitchFamily="34" charset="0"/>
              <a:buChar char="•"/>
            </a:pPr>
            <a:r>
              <a:rPr lang="en-US" b="1" dirty="0"/>
              <a:t>This week I define the LCD and test that it displays a passive message. </a:t>
            </a:r>
          </a:p>
        </p:txBody>
      </p:sp>
      <p:pic>
        <p:nvPicPr>
          <p:cNvPr id="5" name="Picture 4" descr="Graphical user interface, text, application, email&#10;&#10;Description automatically generated">
            <a:extLst>
              <a:ext uri="{FF2B5EF4-FFF2-40B4-BE49-F238E27FC236}">
                <a16:creationId xmlns:a16="http://schemas.microsoft.com/office/drawing/2014/main" id="{4B93C59F-9597-3D7F-6A55-0C3ED51C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532" y="549275"/>
            <a:ext cx="5802973" cy="5759451"/>
          </a:xfrm>
          <a:custGeom>
            <a:avLst/>
            <a:gdLst/>
            <a:ahLst/>
            <a:cxnLst/>
            <a:rect l="l" t="t" r="r" b="b"/>
            <a:pathLst>
              <a:path w="7090237" h="5759451">
                <a:moveTo>
                  <a:pt x="0" y="0"/>
                </a:moveTo>
                <a:lnTo>
                  <a:pt x="7090237" y="0"/>
                </a:lnTo>
                <a:lnTo>
                  <a:pt x="7090237" y="5759451"/>
                </a:lnTo>
                <a:lnTo>
                  <a:pt x="0" y="5759451"/>
                </a:lnTo>
                <a:close/>
              </a:path>
            </a:pathLst>
          </a:custGeom>
        </p:spPr>
      </p:pic>
    </p:spTree>
    <p:extLst>
      <p:ext uri="{BB962C8B-B14F-4D97-AF65-F5344CB8AC3E}">
        <p14:creationId xmlns:p14="http://schemas.microsoft.com/office/powerpoint/2010/main" val="1824865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100000"/>
              </a:lnSpc>
            </a:pPr>
            <a:r>
              <a:rPr lang="en-US" sz="6400"/>
              <a:t>Screenshot of Serial Monitor in Arduino IDE</a:t>
            </a:r>
          </a:p>
        </p:txBody>
      </p:sp>
      <p:sp>
        <p:nvSpPr>
          <p:cNvPr id="24" name="Oval 23">
            <a:extLst>
              <a:ext uri="{FF2B5EF4-FFF2-40B4-BE49-F238E27FC236}">
                <a16:creationId xmlns:a16="http://schemas.microsoft.com/office/drawing/2014/main" id="{BEBFBB3C-FA07-4A06-A8D8-D690F92A2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6000" y="501282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50863" y="3827610"/>
            <a:ext cx="5437187" cy="2265216"/>
          </a:xfrm>
        </p:spPr>
        <p:txBody>
          <a:bodyPr vert="horz" wrap="square" lIns="0" tIns="0" rIns="0" bIns="0" rtlCol="0">
            <a:normAutofit/>
          </a:bodyPr>
          <a:lstStyle/>
          <a:p>
            <a:pPr>
              <a:lnSpc>
                <a:spcPct val="100000"/>
              </a:lnSpc>
            </a:pPr>
            <a:r>
              <a:rPr lang="en-US" sz="2400" dirty="0"/>
              <a:t>Screenshot of output in Serial Monitor.</a:t>
            </a:r>
          </a:p>
          <a:p>
            <a:pPr>
              <a:lnSpc>
                <a:spcPct val="100000"/>
              </a:lnSpc>
            </a:pPr>
            <a:r>
              <a:rPr lang="en-US" sz="2400" b="1" dirty="0"/>
              <a:t>Once the button is pressed, the LCD will display the countdown.</a:t>
            </a:r>
          </a:p>
        </p:txBody>
      </p:sp>
      <p:pic>
        <p:nvPicPr>
          <p:cNvPr id="5" name="Picture 4" descr="Table&#10;&#10;Description automatically generated">
            <a:extLst>
              <a:ext uri="{FF2B5EF4-FFF2-40B4-BE49-F238E27FC236}">
                <a16:creationId xmlns:a16="http://schemas.microsoft.com/office/drawing/2014/main" id="{BD308307-36DC-04FD-5BF1-EFE092528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475" y="549275"/>
            <a:ext cx="4512141" cy="5761037"/>
          </a:xfrm>
          <a:custGeom>
            <a:avLst/>
            <a:gdLst/>
            <a:ahLst/>
            <a:cxnLst/>
            <a:rect l="l" t="t" r="r" b="b"/>
            <a:pathLst>
              <a:path w="5437187" h="5761037">
                <a:moveTo>
                  <a:pt x="0" y="0"/>
                </a:moveTo>
                <a:lnTo>
                  <a:pt x="5437187" y="0"/>
                </a:lnTo>
                <a:lnTo>
                  <a:pt x="5437187" y="5761037"/>
                </a:lnTo>
                <a:lnTo>
                  <a:pt x="0" y="5761037"/>
                </a:lnTo>
                <a:close/>
              </a:path>
            </a:pathLst>
          </a:custGeom>
        </p:spPr>
      </p:pic>
    </p:spTree>
    <p:extLst>
      <p:ext uri="{BB962C8B-B14F-4D97-AF65-F5344CB8AC3E}">
        <p14:creationId xmlns:p14="http://schemas.microsoft.com/office/powerpoint/2010/main" val="3351027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737587" y="1034473"/>
            <a:ext cx="4482954" cy="1006987"/>
          </a:xfrm>
        </p:spPr>
        <p:txBody>
          <a:bodyPr vert="horz" wrap="square" lIns="0" tIns="0" rIns="0" bIns="0" rtlCol="0" anchor="b" anchorCtr="0">
            <a:normAutofit/>
          </a:bodyPr>
          <a:lstStyle/>
          <a:p>
            <a:pPr>
              <a:lnSpc>
                <a:spcPct val="100000"/>
              </a:lnSpc>
            </a:pPr>
            <a:r>
              <a:rPr lang="en-US" dirty="0">
                <a:latin typeface="Times New Roman" panose="02020603050405020304" pitchFamily="18" charset="0"/>
                <a:cs typeface="Times New Roman" panose="02020603050405020304" pitchFamily="18" charset="0"/>
              </a:rPr>
              <a:t>Rubric –  Week 7</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extLst>
              <p:ext uri="{D42A27DB-BD31-4B8C-83A1-F6EECF244321}">
                <p14:modId xmlns:p14="http://schemas.microsoft.com/office/powerpoint/2010/main" val="769521735"/>
              </p:ext>
            </p:extLst>
          </p:nvPr>
        </p:nvGraphicFramePr>
        <p:xfrm>
          <a:off x="2243825" y="2200885"/>
          <a:ext cx="7470477" cy="4158351"/>
        </p:xfrm>
        <a:graphic>
          <a:graphicData uri="http://schemas.openxmlformats.org/drawingml/2006/table">
            <a:tbl>
              <a:tblPr firstRow="1" bandRow="1">
                <a:noFill/>
                <a:tableStyleId>{5C22544A-7EE6-4342-B048-85BDC9FD1C3A}</a:tableStyleId>
              </a:tblPr>
              <a:tblGrid>
                <a:gridCol w="3477107">
                  <a:extLst>
                    <a:ext uri="{9D8B030D-6E8A-4147-A177-3AD203B41FA5}">
                      <a16:colId xmlns:a16="http://schemas.microsoft.com/office/drawing/2014/main" val="2494064502"/>
                    </a:ext>
                  </a:extLst>
                </a:gridCol>
                <a:gridCol w="3993370">
                  <a:extLst>
                    <a:ext uri="{9D8B030D-6E8A-4147-A177-3AD203B41FA5}">
                      <a16:colId xmlns:a16="http://schemas.microsoft.com/office/drawing/2014/main" val="1566128757"/>
                    </a:ext>
                  </a:extLst>
                </a:gridCol>
              </a:tblGrid>
              <a:tr h="692246">
                <a:tc>
                  <a:txBody>
                    <a:bodyPr/>
                    <a:lstStyle/>
                    <a:p>
                      <a:r>
                        <a:rPr lang="en-US" sz="2200" b="1" cap="none" spc="0" dirty="0">
                          <a:solidFill>
                            <a:schemeClr val="bg1"/>
                          </a:solidFill>
                          <a:latin typeface="+mn-lt"/>
                        </a:rPr>
                        <a:t>Activity</a:t>
                      </a:r>
                    </a:p>
                  </a:txBody>
                  <a:tcPr marL="102374" marR="73125" marT="146249" marB="146249"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200" b="1" cap="none" spc="0">
                          <a:solidFill>
                            <a:schemeClr val="bg1"/>
                          </a:solidFill>
                          <a:latin typeface="+mn-lt"/>
                        </a:rPr>
                        <a:t>Requirement(s)</a:t>
                      </a:r>
                    </a:p>
                  </a:txBody>
                  <a:tcPr marL="102374" marR="73125" marT="146249" marB="146249"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671127368"/>
                  </a:ext>
                </a:extLst>
              </a:tr>
              <a:tr h="1155368">
                <a:tc>
                  <a:txBody>
                    <a:bodyPr/>
                    <a:lstStyle/>
                    <a:p>
                      <a:pPr marL="0" marR="0" lvl="0" indent="0">
                        <a:spcBef>
                          <a:spcPts val="0"/>
                        </a:spcBef>
                        <a:spcAft>
                          <a:spcPts val="0"/>
                        </a:spcAft>
                        <a:buFont typeface="Symbol" panose="05050102010706020507" pitchFamily="18" charset="2"/>
                        <a:buNone/>
                      </a:pPr>
                      <a:r>
                        <a:rPr lang="en-US" sz="1900" cap="none" spc="0" dirty="0">
                          <a:solidFill>
                            <a:schemeClr val="tx1"/>
                          </a:solidFill>
                          <a:effectLst/>
                          <a:latin typeface="+mn-lt"/>
                          <a:ea typeface="Times New Roman" panose="02020603050405020304" pitchFamily="18" charset="0"/>
                        </a:rPr>
                        <a:t>Include a picture of your circuit </a:t>
                      </a:r>
                    </a:p>
                  </a:txBody>
                  <a:tcPr marL="102374" marR="73125" marT="73125" marB="146249">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r>
                        <a:rPr lang="en-US" sz="1900" cap="none" spc="0" dirty="0">
                          <a:solidFill>
                            <a:schemeClr val="tx1"/>
                          </a:solidFill>
                          <a:latin typeface="+mn-lt"/>
                        </a:rPr>
                        <a:t>Picture</a:t>
                      </a:r>
                      <a:r>
                        <a:rPr lang="en-US" sz="1900" cap="none" spc="0" baseline="0" dirty="0">
                          <a:solidFill>
                            <a:schemeClr val="tx1"/>
                          </a:solidFill>
                          <a:latin typeface="+mn-lt"/>
                        </a:rPr>
                        <a:t> of the breadboard with LEDs ON,  LCD displaying message and motion sensor in place.</a:t>
                      </a:r>
                      <a:endParaRPr lang="en-US" sz="1900" cap="none" spc="0" dirty="0">
                        <a:solidFill>
                          <a:schemeClr val="tx1"/>
                        </a:solidFill>
                        <a:latin typeface="+mn-lt"/>
                      </a:endParaRPr>
                    </a:p>
                  </a:txBody>
                  <a:tcPr marL="102374" marR="73125" marT="73125" marB="146249">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1343858599"/>
                  </a:ext>
                </a:extLst>
              </a:tr>
              <a:tr h="1447867">
                <a:tc>
                  <a:txBody>
                    <a:bodyPr/>
                    <a:lstStyle/>
                    <a:p>
                      <a:pPr marL="0" marR="0" lvl="0" indent="0">
                        <a:spcBef>
                          <a:spcPts val="0"/>
                        </a:spcBef>
                        <a:spcAft>
                          <a:spcPts val="0"/>
                        </a:spcAft>
                        <a:buFont typeface="Symbol" panose="05050102010706020507" pitchFamily="18" charset="2"/>
                        <a:buNone/>
                      </a:pPr>
                      <a:r>
                        <a:rPr lang="en-US" sz="1900" cap="none" spc="0">
                          <a:solidFill>
                            <a:schemeClr val="tx1"/>
                          </a:solidFill>
                          <a:effectLst/>
                          <a:latin typeface="+mn-lt"/>
                          <a:ea typeface="Times New Roman" panose="02020603050405020304" pitchFamily="18" charset="0"/>
                        </a:rPr>
                        <a:t>Screenshot of code showing your name in comment</a:t>
                      </a:r>
                    </a:p>
                  </a:txBody>
                  <a:tcPr marL="102374" marR="73125" marT="73125" marB="146249">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r>
                        <a:rPr lang="en-US" sz="1900" cap="none" spc="0" dirty="0">
                          <a:solidFill>
                            <a:schemeClr val="tx1"/>
                          </a:solidFill>
                          <a:latin typeface="+mn-lt"/>
                        </a:rPr>
                        <a:t>Screenshot of </a:t>
                      </a:r>
                      <a:r>
                        <a:rPr lang="en-US" sz="1900" cap="none" spc="0" dirty="0">
                          <a:solidFill>
                            <a:schemeClr val="tx1"/>
                          </a:solidFill>
                          <a:effectLst/>
                          <a:latin typeface="+mn-lt"/>
                          <a:ea typeface="Times New Roman" panose="02020603050405020304" pitchFamily="18" charset="0"/>
                        </a:rPr>
                        <a:t>code in Arduino IDE showing your name in one of the comments</a:t>
                      </a:r>
                      <a:endParaRPr lang="en-US" sz="1900" cap="none" spc="0" dirty="0">
                        <a:solidFill>
                          <a:schemeClr val="tx1"/>
                        </a:solidFill>
                        <a:latin typeface="+mn-lt"/>
                      </a:endParaRPr>
                    </a:p>
                  </a:txBody>
                  <a:tcPr marL="102374" marR="73125" marT="73125" marB="146249">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670724296"/>
                  </a:ext>
                </a:extLst>
              </a:tr>
              <a:tr h="862870">
                <a:tc>
                  <a:txBody>
                    <a:bodyPr/>
                    <a:lstStyle/>
                    <a:p>
                      <a:pPr marL="0" marR="0" lvl="0" indent="0">
                        <a:spcBef>
                          <a:spcPts val="0"/>
                        </a:spcBef>
                        <a:spcAft>
                          <a:spcPts val="0"/>
                        </a:spcAft>
                        <a:buFont typeface="Symbol" panose="05050102010706020507" pitchFamily="18" charset="2"/>
                        <a:buNone/>
                      </a:pPr>
                      <a:r>
                        <a:rPr lang="en-US" sz="1900" cap="none" spc="0">
                          <a:solidFill>
                            <a:schemeClr val="tx1"/>
                          </a:solidFill>
                          <a:effectLst/>
                          <a:latin typeface="+mn-lt"/>
                          <a:ea typeface="Times New Roman" panose="02020603050405020304" pitchFamily="18" charset="0"/>
                        </a:rPr>
                        <a:t>Screenshot of output in Serial Monitor </a:t>
                      </a:r>
                    </a:p>
                  </a:txBody>
                  <a:tcPr marL="102374" marR="73125" marT="73125" marB="146249">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900" cap="none" spc="0" dirty="0">
                          <a:solidFill>
                            <a:schemeClr val="tx1"/>
                          </a:solidFill>
                          <a:latin typeface="+mn-lt"/>
                        </a:rPr>
                        <a:t>Screenshot of Serial Monitor from Arduino IDE </a:t>
                      </a:r>
                    </a:p>
                  </a:txBody>
                  <a:tcPr marL="102374" marR="73125" marT="73125" marB="14624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456465816"/>
                  </a:ext>
                </a:extLst>
              </a:tr>
            </a:tbl>
          </a:graphicData>
        </a:graphic>
      </p:graphicFrame>
    </p:spTree>
    <p:extLst>
      <p:ext uri="{BB962C8B-B14F-4D97-AF65-F5344CB8AC3E}">
        <p14:creationId xmlns:p14="http://schemas.microsoft.com/office/powerpoint/2010/main" val="1018570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1" name="Freeform: Shape 1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63888" y="533615"/>
            <a:ext cx="3565524" cy="1241941"/>
          </a:xfrm>
        </p:spPr>
        <p:txBody>
          <a:bodyPr vert="horz" wrap="square" lIns="0" tIns="0" rIns="0" bIns="0" rtlCol="0" anchor="b" anchorCtr="0">
            <a:normAutofit/>
          </a:bodyPr>
          <a:lstStyle/>
          <a:p>
            <a:r>
              <a:rPr lang="en-US" sz="2400" kern="1200" dirty="0">
                <a:solidFill>
                  <a:schemeClr val="tx1"/>
                </a:solidFill>
                <a:latin typeface="+mj-lt"/>
                <a:ea typeface="+mj-ea"/>
                <a:cs typeface="+mj-cs"/>
              </a:rPr>
              <a:t>Picture of circuit with working LEDs and LCD display</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317645" y="1935655"/>
            <a:ext cx="3759767" cy="4646300"/>
          </a:xfrm>
        </p:spPr>
        <p:txBody>
          <a:bodyPr vert="horz" wrap="square" lIns="0" tIns="0" rIns="0" bIns="0" rtlCol="0" anchor="t">
            <a:normAutofit/>
          </a:bodyPr>
          <a:lstStyle/>
          <a:p>
            <a:pPr lvl="0">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ESP 32 Board</a:t>
            </a:r>
          </a:p>
          <a:p>
            <a:pPr>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Colored LEDs: Red, Yellow, and Green (two sets)</a:t>
            </a:r>
          </a:p>
          <a:p>
            <a:pPr>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One Blue LED – Emergency Light</a:t>
            </a:r>
          </a:p>
          <a:p>
            <a:pPr lvl="0">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220 Ohm Resistors (optional)</a:t>
            </a:r>
          </a:p>
          <a:p>
            <a:pPr lvl="0">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Push Buttons - 2</a:t>
            </a:r>
          </a:p>
          <a:p>
            <a:pPr>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LCD Unit </a:t>
            </a:r>
          </a:p>
          <a:p>
            <a:pPr>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Buzzer</a:t>
            </a:r>
          </a:p>
          <a:p>
            <a:pPr>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PIR Motion Sensor</a:t>
            </a:r>
          </a:p>
          <a:p>
            <a:pPr>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Router</a:t>
            </a:r>
          </a:p>
          <a:p>
            <a:pPr>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Wires</a:t>
            </a:r>
          </a:p>
          <a:p>
            <a:pPr lvl="0">
              <a:lnSpc>
                <a:spcPct val="100000"/>
              </a:lnSpc>
            </a:pPr>
            <a:r>
              <a:rPr lang="en-US" sz="1400" dirty="0">
                <a:solidFill>
                  <a:srgbClr val="FF0000">
                    <a:alpha val="60000"/>
                  </a:srgbClr>
                </a:solidFill>
                <a:latin typeface="Times New Roman" panose="02020603050405020304" pitchFamily="18" charset="0"/>
                <a:cs typeface="Times New Roman" panose="02020603050405020304" pitchFamily="18" charset="0"/>
              </a:rPr>
              <a:t>Breadboard</a:t>
            </a:r>
          </a:p>
        </p:txBody>
      </p:sp>
      <p:pic>
        <p:nvPicPr>
          <p:cNvPr id="5" name="Picture 4" descr="A picture containing text, electronics&#10;&#10;Description automatically generated">
            <a:extLst>
              <a:ext uri="{FF2B5EF4-FFF2-40B4-BE49-F238E27FC236}">
                <a16:creationId xmlns:a16="http://schemas.microsoft.com/office/drawing/2014/main" id="{650E05B5-BA09-1660-A605-A8D44FB0B68A}"/>
              </a:ext>
            </a:extLst>
          </p:cNvPr>
          <p:cNvPicPr>
            <a:picLocks noChangeAspect="1"/>
          </p:cNvPicPr>
          <p:nvPr/>
        </p:nvPicPr>
        <p:blipFill rotWithShape="1">
          <a:blip r:embed="rId2">
            <a:extLst>
              <a:ext uri="{28A0092B-C50C-407E-A947-70E740481C1C}">
                <a14:useLocalDpi xmlns:a14="http://schemas.microsoft.com/office/drawing/2010/main" val="0"/>
              </a:ext>
            </a:extLst>
          </a:blip>
          <a:srcRect l="16615" r="18690" b="2"/>
          <a:stretch/>
        </p:blipFill>
        <p:spPr>
          <a:xfrm>
            <a:off x="5239414" y="284578"/>
            <a:ext cx="5234621" cy="6068286"/>
          </a:xfrm>
          <a:custGeom>
            <a:avLst/>
            <a:gdLst/>
            <a:ahLst/>
            <a:cxnLst/>
            <a:rect l="l" t="t" r="r" b="b"/>
            <a:pathLst>
              <a:path w="4868976" h="5644408">
                <a:moveTo>
                  <a:pt x="2398421" y="0"/>
                </a:moveTo>
                <a:lnTo>
                  <a:pt x="4868974" y="1424628"/>
                </a:lnTo>
                <a:lnTo>
                  <a:pt x="4868976" y="1424625"/>
                </a:lnTo>
                <a:lnTo>
                  <a:pt x="4868976" y="1424628"/>
                </a:lnTo>
                <a:lnTo>
                  <a:pt x="4868976" y="4219781"/>
                </a:lnTo>
                <a:lnTo>
                  <a:pt x="2398419" y="5644408"/>
                </a:lnTo>
                <a:lnTo>
                  <a:pt x="0" y="4219781"/>
                </a:lnTo>
                <a:lnTo>
                  <a:pt x="0" y="1424628"/>
                </a:lnTo>
                <a:lnTo>
                  <a:pt x="0" y="1424625"/>
                </a:lnTo>
                <a:lnTo>
                  <a:pt x="3" y="1424628"/>
                </a:lnTo>
                <a:close/>
              </a:path>
            </a:pathLst>
          </a:custGeom>
        </p:spPr>
      </p:pic>
      <p:grpSp>
        <p:nvGrpSpPr>
          <p:cNvPr id="18" name="Group 17">
            <a:extLst>
              <a:ext uri="{FF2B5EF4-FFF2-40B4-BE49-F238E27FC236}">
                <a16:creationId xmlns:a16="http://schemas.microsoft.com/office/drawing/2014/main" id="{C4967C49-2278-4724-94A5-A258F20C3D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66428" y="2112234"/>
            <a:ext cx="1335600" cy="1262947"/>
            <a:chOff x="10145015" y="2343978"/>
            <a:chExt cx="1335600" cy="1262947"/>
          </a:xfrm>
        </p:grpSpPr>
        <p:sp>
          <p:nvSpPr>
            <p:cNvPr id="19" name="Freeform: Shape 18">
              <a:extLst>
                <a:ext uri="{FF2B5EF4-FFF2-40B4-BE49-F238E27FC236}">
                  <a16:creationId xmlns:a16="http://schemas.microsoft.com/office/drawing/2014/main" id="{C5513748-F890-422C-8BC7-7C16A7D3AF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B93B83E9-9019-4D2F-B887-BD399181B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Oval 21">
            <a:extLst>
              <a:ext uri="{FF2B5EF4-FFF2-40B4-BE49-F238E27FC236}">
                <a16:creationId xmlns:a16="http://schemas.microsoft.com/office/drawing/2014/main" id="{5171FAFB-7223-4BE1-983D-8A0626EAC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612" y="57328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57615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16722" y="396814"/>
            <a:ext cx="3932237" cy="1055867"/>
          </a:xfrm>
        </p:spPr>
        <p:txBody>
          <a:bodyPr>
            <a:normAutofit/>
          </a:bodyPr>
          <a:lstStyle/>
          <a:p>
            <a:r>
              <a:rPr lang="en-US" sz="3600" dirty="0"/>
              <a:t>Screenshot of code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316721" y="1669211"/>
            <a:ext cx="3932237" cy="3811588"/>
          </a:xfrm>
        </p:spPr>
        <p:txBody>
          <a:bodyPr/>
          <a:lstStyle/>
          <a:p>
            <a:r>
              <a:rPr lang="en-US" dirty="0"/>
              <a:t>Screenshot of </a:t>
            </a:r>
            <a:r>
              <a:rPr lang="en-US" dirty="0">
                <a:ea typeface="Times New Roman" panose="02020603050405020304" pitchFamily="18" charset="0"/>
              </a:rPr>
              <a:t>code in Arduino IDE. I define an emergency light and the motion sensor in this final step. When the motion sensor detects movement, the second set of lights will activate.</a:t>
            </a:r>
            <a:endParaRPr lang="en-US" b="1" dirty="0"/>
          </a:p>
        </p:txBody>
      </p:sp>
      <p:pic>
        <p:nvPicPr>
          <p:cNvPr id="5" name="Picture 4" descr="Graphical user interface, text, application&#10;&#10;Description automatically generated with medium confidence">
            <a:extLst>
              <a:ext uri="{FF2B5EF4-FFF2-40B4-BE49-F238E27FC236}">
                <a16:creationId xmlns:a16="http://schemas.microsoft.com/office/drawing/2014/main" id="{9BA2535D-9C51-733B-04FA-76E412954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025" y="405441"/>
            <a:ext cx="7103253" cy="6047117"/>
          </a:xfrm>
          <a:prstGeom prst="rect">
            <a:avLst/>
          </a:prstGeom>
        </p:spPr>
      </p:pic>
    </p:spTree>
    <p:extLst>
      <p:ext uri="{BB962C8B-B14F-4D97-AF65-F5344CB8AC3E}">
        <p14:creationId xmlns:p14="http://schemas.microsoft.com/office/powerpoint/2010/main" val="3336483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rmAutofit/>
          </a:bodyPr>
          <a:lstStyle/>
          <a:p>
            <a:r>
              <a:rPr lang="en-US" sz="3600" dirty="0"/>
              <a:t>Screenshot of Serial Monitor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606674"/>
            <a:ext cx="3932237" cy="3262313"/>
          </a:xfrm>
        </p:spPr>
        <p:txBody>
          <a:bodyPr/>
          <a:lstStyle/>
          <a:p>
            <a:r>
              <a:rPr lang="en-US" dirty="0"/>
              <a:t>Screenshot of output in Serial Monitor</a:t>
            </a:r>
          </a:p>
          <a:p>
            <a:r>
              <a:rPr lang="en-US" b="1" dirty="0"/>
              <a:t>Ensuring that the Serial Monitor shows all the messages as intended.</a:t>
            </a:r>
          </a:p>
        </p:txBody>
      </p:sp>
      <p:pic>
        <p:nvPicPr>
          <p:cNvPr id="6" name="Picture 5" descr="Table&#10;&#10;Description automatically generated">
            <a:extLst>
              <a:ext uri="{FF2B5EF4-FFF2-40B4-BE49-F238E27FC236}">
                <a16:creationId xmlns:a16="http://schemas.microsoft.com/office/drawing/2014/main" id="{5CB8F687-8BFE-45DD-B04D-250373E7CB27}"/>
              </a:ext>
            </a:extLst>
          </p:cNvPr>
          <p:cNvPicPr>
            <a:picLocks noChangeAspect="1"/>
          </p:cNvPicPr>
          <p:nvPr/>
        </p:nvPicPr>
        <p:blipFill>
          <a:blip r:embed="rId2"/>
          <a:stretch>
            <a:fillRect/>
          </a:stretch>
        </p:blipFill>
        <p:spPr>
          <a:xfrm>
            <a:off x="5136761" y="1044394"/>
            <a:ext cx="4690729" cy="5575049"/>
          </a:xfrm>
          <a:prstGeom prst="rect">
            <a:avLst/>
          </a:prstGeom>
        </p:spPr>
      </p:pic>
    </p:spTree>
    <p:extLst>
      <p:ext uri="{BB962C8B-B14F-4D97-AF65-F5344CB8AC3E}">
        <p14:creationId xmlns:p14="http://schemas.microsoft.com/office/powerpoint/2010/main" val="409160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a:lstStyle/>
          <a:p>
            <a:r>
              <a:rPr lang="en-US" dirty="0"/>
              <a:t>Summary</a:t>
            </a:r>
          </a:p>
        </p:txBody>
      </p:sp>
      <p:pic>
        <p:nvPicPr>
          <p:cNvPr id="16" name="Picture Placeholder 15" descr="Data Points Digital background">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3776472"/>
          </a:xfr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2411" y="4508500"/>
            <a:ext cx="6221412" cy="1563688"/>
          </a:xfrm>
        </p:spPr>
        <p:txBody>
          <a:bodyPr>
            <a:normAutofit/>
          </a:bodyPr>
          <a:lstStyle/>
          <a:p>
            <a:r>
              <a:rPr lang="en-US" dirty="0">
                <a:latin typeface="Times New Roman" panose="02020603050405020304" pitchFamily="18" charset="0"/>
                <a:cs typeface="Times New Roman" panose="02020603050405020304" pitchFamily="18" charset="0"/>
              </a:rPr>
              <a:t>With PowerPoint, I showed the process I took to wire, code, and test a traffic light with a provided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scenario. </a:t>
            </a:r>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a:lstStyle/>
          <a:p>
            <a:r>
              <a:rPr lang="en-US"/>
              <a:t>Tuesday, February 2, 20XX</a:t>
            </a:r>
            <a:endParaRPr lang="en-US" dirty="0"/>
          </a:p>
        </p:txBody>
      </p:sp>
      <p:sp>
        <p:nvSpPr>
          <p:cNvPr id="5" name="Footer Placeholder 4">
            <a:extLst>
              <a:ext uri="{FF2B5EF4-FFF2-40B4-BE49-F238E27FC236}">
                <a16:creationId xmlns:a16="http://schemas.microsoft.com/office/drawing/2014/main" id="{06A3302E-502D-4151-81C9-5FD6AF9596D6}"/>
              </a:ext>
            </a:extLst>
          </p:cNvPr>
          <p:cNvSpPr>
            <a:spLocks noGrp="1"/>
          </p:cNvSpPr>
          <p:nvPr>
            <p:ph type="ftr" sz="quarter" idx="11"/>
          </p:nvPr>
        </p:nvSpPr>
        <p:spPr>
          <a:xfrm>
            <a:off x="3359150" y="6507212"/>
            <a:ext cx="6379210" cy="153888"/>
          </a:xfrm>
        </p:spPr>
        <p:txBody>
          <a:bodyPr/>
          <a:lstStyle/>
          <a:p>
            <a:r>
              <a:rPr lang="en-US"/>
              <a:t>Sample Footer Text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27</a:t>
            </a:fld>
            <a:endParaRPr lang="en-US"/>
          </a:p>
        </p:txBody>
      </p:sp>
    </p:spTree>
    <p:extLst>
      <p:ext uri="{BB962C8B-B14F-4D97-AF65-F5344CB8AC3E}">
        <p14:creationId xmlns:p14="http://schemas.microsoft.com/office/powerpoint/2010/main" val="352156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r>
              <a:rPr lang="en-US" dirty="0"/>
              <a:t>Zachariah Swanson</a:t>
            </a:r>
          </a:p>
          <a:p>
            <a:r>
              <a:rPr lang="en-US" dirty="0"/>
              <a:t>https://michaelswanzach.wixsite.com/my-site</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Date Placeholder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a:lstStyle/>
          <a:p>
            <a:r>
              <a:rPr lang="en-US"/>
              <a:t>Tuesday, February 2, 20XX</a:t>
            </a:r>
          </a:p>
        </p:txBody>
      </p:sp>
      <p:sp>
        <p:nvSpPr>
          <p:cNvPr id="5" name="Footer Placeholder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a:lstStyle/>
          <a:p>
            <a:r>
              <a:rPr lang="en-US"/>
              <a:t>Sample Footer Text</a:t>
            </a:r>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28</a:t>
            </a:fld>
            <a:endParaRPr lang="en-US"/>
          </a:p>
        </p:txBody>
      </p:sp>
    </p:spTree>
    <p:extLst>
      <p:ext uri="{BB962C8B-B14F-4D97-AF65-F5344CB8AC3E}">
        <p14:creationId xmlns:p14="http://schemas.microsoft.com/office/powerpoint/2010/main" val="324779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758852" y="702950"/>
            <a:ext cx="4500562" cy="1562959"/>
          </a:xfrm>
        </p:spPr>
        <p:txBody>
          <a:bodyPr/>
          <a:lstStyle/>
          <a:p>
            <a:pPr algn="ct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Scenario</a:t>
            </a:r>
            <a:br>
              <a:rPr lang="en-US" sz="1800" b="1"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42" b="42"/>
          <a:stretch/>
        </p:blipFill>
        <p:spPr>
          <a:xfrm>
            <a:off x="0" y="-25880"/>
            <a:ext cx="4735902" cy="6883880"/>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a:t>
            </a:fld>
            <a:endParaRPr lang="en-US"/>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4925683" y="1371600"/>
            <a:ext cx="6868843" cy="4649637"/>
          </a:xfrm>
          <a:noFill/>
        </p:spPr>
        <p:txBody>
          <a:bodyPr>
            <a:normAutofit/>
          </a:bodyPr>
          <a:lstStyle/>
          <a:p>
            <a:r>
              <a:rPr lang="en-US" sz="1900" b="0" dirty="0">
                <a:effectLst/>
                <a:latin typeface="Times New Roman" panose="02020603050405020304" pitchFamily="18" charset="0"/>
                <a:ea typeface="Times New Roman" panose="02020603050405020304" pitchFamily="18" charset="0"/>
              </a:rPr>
              <a:t>   I was tasked with designing and developing a two-way traffic light controller with a pedestrian crossing and an emergency signal. </a:t>
            </a:r>
          </a:p>
          <a:p>
            <a:r>
              <a:rPr lang="en-US" sz="1900" dirty="0">
                <a:latin typeface="Times New Roman" panose="02020603050405020304" pitchFamily="18" charset="0"/>
                <a:ea typeface="Times New Roman" panose="02020603050405020304" pitchFamily="18" charset="0"/>
              </a:rPr>
              <a:t>  </a:t>
            </a:r>
            <a:r>
              <a:rPr lang="en-US" sz="1900" b="0" dirty="0">
                <a:effectLst/>
                <a:latin typeface="Times New Roman" panose="02020603050405020304" pitchFamily="18" charset="0"/>
                <a:ea typeface="Times New Roman" panose="02020603050405020304" pitchFamily="18" charset="0"/>
              </a:rPr>
              <a:t>The pedestrian crossing will have an LCD message on whether the pedestrian can or cannot cross the street. When they can travel, the LCD will count down from ten (10) to zero (0), indicating the amount of time they have to cross. </a:t>
            </a:r>
          </a:p>
          <a:p>
            <a:r>
              <a:rPr lang="en-US" sz="1900" dirty="0">
                <a:latin typeface="Times New Roman" panose="02020603050405020304" pitchFamily="18" charset="0"/>
                <a:ea typeface="Times New Roman" panose="02020603050405020304" pitchFamily="18" charset="0"/>
              </a:rPr>
              <a:t>  </a:t>
            </a:r>
            <a:r>
              <a:rPr lang="en-US" sz="1900" b="0" dirty="0">
                <a:effectLst/>
                <a:latin typeface="Times New Roman" panose="02020603050405020304" pitchFamily="18" charset="0"/>
                <a:ea typeface="Times New Roman" panose="02020603050405020304" pitchFamily="18" charset="0"/>
              </a:rPr>
              <a:t>The emergency signal will force red lights to turn on in all directions, and the blue light will flash. The final step is to use a motion sensor to allow traffic to flow continuously on significant streets and only switches to slow traffic streets when motion is detected.</a:t>
            </a:r>
            <a:endParaRPr lang="en-US" sz="19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15888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5" name="Freeform: Shape 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Oval 1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0" name="Rectangle 1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550863" y="549275"/>
            <a:ext cx="6695325" cy="984885"/>
          </a:xfrm>
        </p:spPr>
        <p:txBody>
          <a:bodyPr vert="horz" wrap="square" lIns="0" tIns="0" rIns="0" bIns="0" rtlCol="0" anchor="ctr" anchorCtr="0">
            <a:normAutofit/>
          </a:bodyPr>
          <a:lstStyle/>
          <a:p>
            <a:r>
              <a:rPr lang="en-US" sz="3400" dirty="0"/>
              <a:t>Rubric of  week 2</a:t>
            </a:r>
          </a:p>
        </p:txBody>
      </p:sp>
      <p:sp>
        <p:nvSpPr>
          <p:cNvPr id="22" name="Rectangle 21">
            <a:extLst>
              <a:ext uri="{FF2B5EF4-FFF2-40B4-BE49-F238E27FC236}">
                <a16:creationId xmlns:a16="http://schemas.microsoft.com/office/drawing/2014/main" id="{31ACE9CC-FA52-49A8-A8CB-4C6772C48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4"/>
            <a:ext cx="12192000" cy="4774566"/>
          </a:xfrm>
          <a:prstGeom prst="rect">
            <a:avLst/>
          </a:prstGeom>
          <a:solidFill>
            <a:schemeClr val="bg2">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8B56926-F216-4281-9196-1495BD306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423D7E71-9E4A-447E-9328-75B6E4D71CFC}"/>
              </a:ext>
            </a:extLst>
          </p:cNvPr>
          <p:cNvGraphicFramePr>
            <a:graphicFrameLocks noGrp="1"/>
          </p:cNvGraphicFramePr>
          <p:nvPr>
            <p:extLst>
              <p:ext uri="{D42A27DB-BD31-4B8C-83A1-F6EECF244321}">
                <p14:modId xmlns:p14="http://schemas.microsoft.com/office/powerpoint/2010/main" val="3273458513"/>
              </p:ext>
            </p:extLst>
          </p:nvPr>
        </p:nvGraphicFramePr>
        <p:xfrm>
          <a:off x="768683" y="2083435"/>
          <a:ext cx="10654635" cy="4225293"/>
        </p:xfrm>
        <a:graphic>
          <a:graphicData uri="http://schemas.openxmlformats.org/drawingml/2006/table">
            <a:tbl>
              <a:tblPr firstRow="1" bandRow="1">
                <a:noFill/>
                <a:tableStyleId>{5C22544A-7EE6-4342-B048-85BDC9FD1C3A}</a:tableStyleId>
              </a:tblPr>
              <a:tblGrid>
                <a:gridCol w="4707747">
                  <a:extLst>
                    <a:ext uri="{9D8B030D-6E8A-4147-A177-3AD203B41FA5}">
                      <a16:colId xmlns:a16="http://schemas.microsoft.com/office/drawing/2014/main" val="1760349642"/>
                    </a:ext>
                  </a:extLst>
                </a:gridCol>
                <a:gridCol w="4290932">
                  <a:extLst>
                    <a:ext uri="{9D8B030D-6E8A-4147-A177-3AD203B41FA5}">
                      <a16:colId xmlns:a16="http://schemas.microsoft.com/office/drawing/2014/main" val="665455367"/>
                    </a:ext>
                  </a:extLst>
                </a:gridCol>
                <a:gridCol w="1655956">
                  <a:extLst>
                    <a:ext uri="{9D8B030D-6E8A-4147-A177-3AD203B41FA5}">
                      <a16:colId xmlns:a16="http://schemas.microsoft.com/office/drawing/2014/main" val="276359275"/>
                    </a:ext>
                  </a:extLst>
                </a:gridCol>
              </a:tblGrid>
              <a:tr h="800287">
                <a:tc>
                  <a:txBody>
                    <a:bodyPr/>
                    <a:lstStyle/>
                    <a:p>
                      <a:r>
                        <a:rPr lang="en-US" sz="2900" b="1" cap="none" spc="0">
                          <a:solidFill>
                            <a:schemeClr val="tx1"/>
                          </a:solidFill>
                        </a:rPr>
                        <a:t>Activity</a:t>
                      </a:r>
                    </a:p>
                  </a:txBody>
                  <a:tcPr marL="117525" marR="167892" marT="33578" marB="251838" anchor="b">
                    <a:lnL w="12700" cmpd="sng">
                      <a:noFill/>
                    </a:lnL>
                    <a:lnR w="12700" cmpd="sng">
                      <a:noFill/>
                    </a:lnR>
                    <a:lnT w="9525" cap="flat" cmpd="sng" algn="ctr">
                      <a:noFill/>
                      <a:prstDash val="solid"/>
                    </a:lnT>
                    <a:lnB w="38100" cmpd="sng">
                      <a:noFill/>
                    </a:lnB>
                    <a:noFill/>
                  </a:tcPr>
                </a:tc>
                <a:tc>
                  <a:txBody>
                    <a:bodyPr/>
                    <a:lstStyle/>
                    <a:p>
                      <a:r>
                        <a:rPr lang="en-US" sz="2900" b="1" cap="none" spc="0" dirty="0">
                          <a:solidFill>
                            <a:schemeClr val="tx1"/>
                          </a:solidFill>
                        </a:rPr>
                        <a:t>Requirement(s)</a:t>
                      </a:r>
                    </a:p>
                  </a:txBody>
                  <a:tcPr marL="117525" marR="167892" marT="33578" marB="251838" anchor="b">
                    <a:lnL w="12700" cmpd="sng">
                      <a:noFill/>
                    </a:lnL>
                    <a:lnR w="12700" cmpd="sng">
                      <a:noFill/>
                    </a:lnR>
                    <a:lnT w="9525" cap="flat" cmpd="sng" algn="ctr">
                      <a:noFill/>
                      <a:prstDash val="solid"/>
                    </a:lnT>
                    <a:lnB w="38100" cmpd="sng">
                      <a:noFill/>
                    </a:lnB>
                    <a:noFill/>
                  </a:tcPr>
                </a:tc>
                <a:tc>
                  <a:txBody>
                    <a:bodyPr/>
                    <a:lstStyle/>
                    <a:p>
                      <a:endParaRPr lang="en-US" sz="2900" b="1" cap="none" spc="0" dirty="0">
                        <a:solidFill>
                          <a:schemeClr val="tx1"/>
                        </a:solidFill>
                      </a:endParaRPr>
                    </a:p>
                  </a:txBody>
                  <a:tcPr marL="117525" marR="167892" marT="33578" marB="251838"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2431020098"/>
                  </a:ext>
                </a:extLst>
              </a:tr>
              <a:tr h="1024144">
                <a:tc>
                  <a:txBody>
                    <a:bodyPr/>
                    <a:lstStyle/>
                    <a:p>
                      <a:r>
                        <a:rPr lang="en-US" sz="2200" cap="none" spc="0">
                          <a:solidFill>
                            <a:schemeClr val="tx1"/>
                          </a:solidFill>
                        </a:rPr>
                        <a:t>Inventory of</a:t>
                      </a:r>
                      <a:r>
                        <a:rPr lang="en-US" sz="2200" cap="none" spc="0" baseline="0">
                          <a:solidFill>
                            <a:schemeClr val="tx1"/>
                          </a:solidFill>
                        </a:rPr>
                        <a:t> parts</a:t>
                      </a:r>
                      <a:endParaRPr lang="en-US" sz="2200" cap="none" spc="0">
                        <a:solidFill>
                          <a:schemeClr val="tx1"/>
                        </a:solidFill>
                      </a:endParaRPr>
                    </a:p>
                  </a:txBody>
                  <a:tcPr marL="117525" marR="167892" marT="33578" marB="251838">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r>
                        <a:rPr lang="en-US" sz="2200" cap="none" spc="0">
                          <a:solidFill>
                            <a:schemeClr val="tx1"/>
                          </a:solidFill>
                        </a:rPr>
                        <a:t>Picture of required inventory of components</a:t>
                      </a:r>
                    </a:p>
                  </a:txBody>
                  <a:tcPr marL="117525" marR="167892" marT="33578" marB="251838">
                    <a:lnL w="12700" cmpd="sng">
                      <a:noFill/>
                      <a:prstDash val="solid"/>
                    </a:lnL>
                    <a:lnR w="12700" cmpd="sng">
                      <a:noFill/>
                      <a:prstDash val="solid"/>
                    </a:lnR>
                    <a:lnT w="38100" cmpd="sng">
                      <a:noFill/>
                    </a:lnT>
                    <a:lnB w="9525" cap="flat" cmpd="sng" algn="ctr">
                      <a:noFill/>
                      <a:prstDash val="solid"/>
                    </a:lnB>
                    <a:noFill/>
                  </a:tcPr>
                </a:tc>
                <a:tc>
                  <a:txBody>
                    <a:bodyPr/>
                    <a:lstStyle/>
                    <a:p>
                      <a:endParaRPr lang="en-US" sz="2200" cap="none" spc="0" dirty="0">
                        <a:solidFill>
                          <a:schemeClr val="tx1"/>
                        </a:solidFill>
                      </a:endParaRPr>
                    </a:p>
                  </a:txBody>
                  <a:tcPr marL="117525" marR="167892" marT="33578" marB="251838">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2744736410"/>
                  </a:ext>
                </a:extLst>
              </a:tr>
              <a:tr h="688359">
                <a:tc>
                  <a:txBody>
                    <a:bodyPr/>
                    <a:lstStyle/>
                    <a:p>
                      <a:r>
                        <a:rPr lang="en-US" sz="2200" cap="none" spc="0">
                          <a:solidFill>
                            <a:schemeClr val="tx1"/>
                          </a:solidFill>
                        </a:rPr>
                        <a:t>ESP32 mounted and powered ON</a:t>
                      </a:r>
                    </a:p>
                  </a:txBody>
                  <a:tcPr marL="117525" marR="167892" marT="33578" marB="251838">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r>
                        <a:rPr lang="en-US" sz="2200" cap="none" spc="0">
                          <a:solidFill>
                            <a:schemeClr val="tx1"/>
                          </a:solidFill>
                        </a:rPr>
                        <a:t>Picture</a:t>
                      </a:r>
                    </a:p>
                  </a:txBody>
                  <a:tcPr marL="117525" marR="167892" marT="33578" marB="25183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endParaRPr lang="en-US" sz="2200" cap="none" spc="0" dirty="0">
                        <a:solidFill>
                          <a:schemeClr val="tx1"/>
                        </a:solidFill>
                      </a:endParaRPr>
                    </a:p>
                  </a:txBody>
                  <a:tcPr marL="117525" marR="167892" marT="33578" marB="25183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66467022"/>
                  </a:ext>
                </a:extLst>
              </a:tr>
              <a:tr h="1024144">
                <a:tc>
                  <a:txBody>
                    <a:bodyPr/>
                    <a:lstStyle/>
                    <a:p>
                      <a:r>
                        <a:rPr lang="en-US" sz="2200" cap="none" spc="0">
                          <a:solidFill>
                            <a:schemeClr val="tx1"/>
                          </a:solidFill>
                        </a:rPr>
                        <a:t>Installation of Arduino IDE</a:t>
                      </a:r>
                    </a:p>
                  </a:txBody>
                  <a:tcPr marL="117525" marR="167892" marT="33578" marB="251838">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r>
                        <a:rPr lang="en-US" sz="2200" cap="none" spc="0" dirty="0">
                          <a:solidFill>
                            <a:schemeClr val="tx1"/>
                          </a:solidFill>
                        </a:rPr>
                        <a:t>Screenshot of COM port selected</a:t>
                      </a:r>
                    </a:p>
                  </a:txBody>
                  <a:tcPr marL="117525" marR="167892" marT="33578" marB="251838">
                    <a:lnL w="12700" cmpd="sng">
                      <a:noFill/>
                      <a:prstDash val="solid"/>
                    </a:lnL>
                    <a:lnR w="12700" cmpd="sng">
                      <a:noFill/>
                      <a:prstDash val="solid"/>
                    </a:lnR>
                    <a:lnT w="12700" cmpd="sng">
                      <a:noFill/>
                      <a:prstDash val="solid"/>
                    </a:lnT>
                    <a:lnB w="9525" cap="flat" cmpd="sng" algn="ctr">
                      <a:noFill/>
                      <a:prstDash val="solid"/>
                    </a:lnB>
                    <a:noFill/>
                  </a:tcPr>
                </a:tc>
                <a:tc>
                  <a:txBody>
                    <a:bodyPr/>
                    <a:lstStyle/>
                    <a:p>
                      <a:endParaRPr lang="en-US" sz="2200" cap="none" spc="0" dirty="0">
                        <a:solidFill>
                          <a:schemeClr val="tx1"/>
                        </a:solidFill>
                      </a:endParaRPr>
                    </a:p>
                  </a:txBody>
                  <a:tcPr marL="117525" marR="167892" marT="33578" marB="251838">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1722860946"/>
                  </a:ext>
                </a:extLst>
              </a:tr>
              <a:tr h="688359">
                <a:tc>
                  <a:txBody>
                    <a:bodyPr/>
                    <a:lstStyle/>
                    <a:p>
                      <a:r>
                        <a:rPr lang="en-US" sz="2200" cap="none" spc="0" dirty="0" err="1">
                          <a:solidFill>
                            <a:schemeClr val="tx1"/>
                          </a:solidFill>
                        </a:rPr>
                        <a:t>WiFi</a:t>
                      </a:r>
                      <a:r>
                        <a:rPr lang="en-US" sz="2200" cap="none" spc="0" dirty="0">
                          <a:solidFill>
                            <a:schemeClr val="tx1"/>
                          </a:solidFill>
                        </a:rPr>
                        <a:t> Scan</a:t>
                      </a:r>
                    </a:p>
                  </a:txBody>
                  <a:tcPr marL="117525" marR="167892" marT="33578" marB="251838">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rPr>
                        <a:t>Screenshot of Serial Monitor</a:t>
                      </a:r>
                    </a:p>
                  </a:txBody>
                  <a:tcPr marL="117525" marR="167892" marT="33578" marB="25183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endParaRPr lang="en-US" sz="2200" cap="none" spc="0" dirty="0">
                        <a:solidFill>
                          <a:schemeClr val="tx1"/>
                        </a:solidFill>
                      </a:endParaRPr>
                    </a:p>
                  </a:txBody>
                  <a:tcPr marL="117525" marR="167892" marT="33578" marB="251838">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883965552"/>
                  </a:ext>
                </a:extLst>
              </a:tr>
            </a:tbl>
          </a:graphicData>
        </a:graphic>
      </p:graphicFrame>
    </p:spTree>
    <p:extLst>
      <p:ext uri="{BB962C8B-B14F-4D97-AF65-F5344CB8AC3E}">
        <p14:creationId xmlns:p14="http://schemas.microsoft.com/office/powerpoint/2010/main" val="2666727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4" y="180771"/>
            <a:ext cx="3565524" cy="1732454"/>
          </a:xfrm>
        </p:spPr>
        <p:txBody>
          <a:bodyPr vert="horz" wrap="square" lIns="0" tIns="0" rIns="0" bIns="0" rtlCol="0" anchor="b" anchorCtr="0">
            <a:normAutofit/>
          </a:bodyPr>
          <a:lstStyle/>
          <a:p>
            <a:pPr>
              <a:lnSpc>
                <a:spcPct val="100000"/>
              </a:lnSpc>
            </a:pPr>
            <a:r>
              <a:rPr lang="en-US" sz="4800" kern="1200" dirty="0">
                <a:solidFill>
                  <a:schemeClr val="tx1"/>
                </a:solidFill>
                <a:latin typeface="+mj-lt"/>
                <a:ea typeface="+mj-ea"/>
                <a:cs typeface="+mj-cs"/>
              </a:rPr>
              <a:t>Inventory </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03190" y="2036825"/>
            <a:ext cx="3792585" cy="4821175"/>
          </a:xfrm>
        </p:spPr>
        <p:txBody>
          <a:bodyPr vert="horz" wrap="square" lIns="0" tIns="0" rIns="0" bIns="0" rtlCol="0" anchor="t">
            <a:normAutofit/>
          </a:bodyPr>
          <a:lstStyle/>
          <a:p>
            <a:pPr lvl="0" indent="-228600">
              <a:lnSpc>
                <a:spcPct val="100000"/>
              </a:lnSpc>
              <a:buFont typeface="Arial" panose="020B0604020202020204" pitchFamily="34" charset="0"/>
              <a:buChar char="•"/>
            </a:pPr>
            <a:r>
              <a:rPr lang="en-US" sz="1400" dirty="0">
                <a:solidFill>
                  <a:srgbClr val="FF0000">
                    <a:alpha val="60000"/>
                  </a:srgbClr>
                </a:solidFill>
              </a:rPr>
              <a:t>ESP 32 Board</a:t>
            </a:r>
          </a:p>
          <a:p>
            <a:pPr lvl="0" indent="-228600">
              <a:lnSpc>
                <a:spcPct val="100000"/>
              </a:lnSpc>
              <a:buFont typeface="Arial" panose="020B0604020202020204" pitchFamily="34" charset="0"/>
              <a:buChar char="•"/>
            </a:pPr>
            <a:r>
              <a:rPr lang="en-US" sz="1400" dirty="0">
                <a:solidFill>
                  <a:srgbClr val="FF0000">
                    <a:alpha val="60000"/>
                  </a:srgbClr>
                </a:solidFill>
              </a:rPr>
              <a:t>Colored LEDs: Red, Yellow, Green, and Blue</a:t>
            </a:r>
          </a:p>
          <a:p>
            <a:pPr lvl="0" indent="-228600">
              <a:lnSpc>
                <a:spcPct val="100000"/>
              </a:lnSpc>
              <a:buFont typeface="Arial" panose="020B0604020202020204" pitchFamily="34" charset="0"/>
              <a:buChar char="•"/>
            </a:pPr>
            <a:r>
              <a:rPr lang="en-US" sz="1400" dirty="0">
                <a:solidFill>
                  <a:srgbClr val="FF0000">
                    <a:alpha val="60000"/>
                  </a:srgbClr>
                </a:solidFill>
              </a:rPr>
              <a:t>220 Ohm Resistors (optional)</a:t>
            </a:r>
          </a:p>
          <a:p>
            <a:pPr lvl="0" indent="-228600">
              <a:lnSpc>
                <a:spcPct val="100000"/>
              </a:lnSpc>
              <a:buFont typeface="Arial" panose="020B0604020202020204" pitchFamily="34" charset="0"/>
              <a:buChar char="•"/>
            </a:pPr>
            <a:r>
              <a:rPr lang="en-US" sz="1400" dirty="0">
                <a:solidFill>
                  <a:srgbClr val="FF0000">
                    <a:alpha val="60000"/>
                  </a:srgbClr>
                </a:solidFill>
              </a:rPr>
              <a:t>Wires</a:t>
            </a:r>
          </a:p>
          <a:p>
            <a:pPr lvl="0" indent="-228600">
              <a:lnSpc>
                <a:spcPct val="100000"/>
              </a:lnSpc>
              <a:buFont typeface="Arial" panose="020B0604020202020204" pitchFamily="34" charset="0"/>
              <a:buChar char="•"/>
            </a:pPr>
            <a:r>
              <a:rPr lang="en-US" sz="1400" dirty="0">
                <a:solidFill>
                  <a:srgbClr val="FF0000">
                    <a:alpha val="60000"/>
                  </a:srgbClr>
                </a:solidFill>
              </a:rPr>
              <a:t>Breadboard(s)</a:t>
            </a:r>
          </a:p>
          <a:p>
            <a:pPr lvl="0" indent="-228600">
              <a:lnSpc>
                <a:spcPct val="100000"/>
              </a:lnSpc>
              <a:buFont typeface="Arial" panose="020B0604020202020204" pitchFamily="34" charset="0"/>
              <a:buChar char="•"/>
            </a:pPr>
            <a:r>
              <a:rPr lang="en-US" sz="1400" dirty="0">
                <a:solidFill>
                  <a:srgbClr val="FF0000">
                    <a:alpha val="60000"/>
                  </a:srgbClr>
                </a:solidFill>
              </a:rPr>
              <a:t>LCD Unit with I2C Adapter</a:t>
            </a:r>
          </a:p>
          <a:p>
            <a:pPr lvl="0" indent="-228600">
              <a:lnSpc>
                <a:spcPct val="100000"/>
              </a:lnSpc>
              <a:buFont typeface="Arial" panose="020B0604020202020204" pitchFamily="34" charset="0"/>
              <a:buChar char="•"/>
            </a:pPr>
            <a:r>
              <a:rPr lang="en-US" sz="1400" dirty="0">
                <a:solidFill>
                  <a:srgbClr val="FF0000">
                    <a:alpha val="60000"/>
                  </a:srgbClr>
                </a:solidFill>
              </a:rPr>
              <a:t>Active Buzzer</a:t>
            </a:r>
          </a:p>
          <a:p>
            <a:pPr lvl="0" indent="-228600">
              <a:lnSpc>
                <a:spcPct val="100000"/>
              </a:lnSpc>
              <a:buFont typeface="Arial" panose="020B0604020202020204" pitchFamily="34" charset="0"/>
              <a:buChar char="•"/>
            </a:pPr>
            <a:r>
              <a:rPr lang="en-US" sz="1400" dirty="0">
                <a:solidFill>
                  <a:srgbClr val="FF0000">
                    <a:alpha val="60000"/>
                  </a:srgbClr>
                </a:solidFill>
              </a:rPr>
              <a:t>Mini Router </a:t>
            </a:r>
          </a:p>
          <a:p>
            <a:pPr lvl="0" indent="-228600">
              <a:lnSpc>
                <a:spcPct val="100000"/>
              </a:lnSpc>
              <a:buFont typeface="Arial" panose="020B0604020202020204" pitchFamily="34" charset="0"/>
              <a:buChar char="•"/>
            </a:pPr>
            <a:r>
              <a:rPr lang="en-US" sz="1400" dirty="0">
                <a:solidFill>
                  <a:srgbClr val="FF0000">
                    <a:alpha val="60000"/>
                  </a:srgbClr>
                </a:solidFill>
              </a:rPr>
              <a:t>Push Button(s) </a:t>
            </a:r>
          </a:p>
          <a:p>
            <a:pPr lvl="0" indent="-228600">
              <a:lnSpc>
                <a:spcPct val="100000"/>
              </a:lnSpc>
              <a:buFont typeface="Arial" panose="020B0604020202020204" pitchFamily="34" charset="0"/>
              <a:buChar char="•"/>
            </a:pPr>
            <a:r>
              <a:rPr lang="en-US" sz="1400" dirty="0">
                <a:solidFill>
                  <a:srgbClr val="FF0000">
                    <a:alpha val="60000"/>
                  </a:srgbClr>
                </a:solidFill>
              </a:rPr>
              <a:t>PIR Motion Sensor</a:t>
            </a:r>
          </a:p>
          <a:p>
            <a:pPr indent="-228600">
              <a:lnSpc>
                <a:spcPct val="100000"/>
              </a:lnSpc>
              <a:buFont typeface="Arial" panose="020B0604020202020204" pitchFamily="34" charset="0"/>
              <a:buChar char="•"/>
            </a:pPr>
            <a:endParaRPr lang="en-US" sz="800" dirty="0"/>
          </a:p>
          <a:p>
            <a:pPr lvl="0" indent="-228600">
              <a:lnSpc>
                <a:spcPct val="100000"/>
              </a:lnSpc>
              <a:buFont typeface="Arial" panose="020B0604020202020204" pitchFamily="34" charset="0"/>
              <a:buChar char="•"/>
            </a:pPr>
            <a:endParaRPr lang="en-US" sz="800" dirty="0"/>
          </a:p>
          <a:p>
            <a:pPr indent="-228600">
              <a:lnSpc>
                <a:spcPct val="100000"/>
              </a:lnSpc>
              <a:buFont typeface="Arial" panose="020B0604020202020204" pitchFamily="34" charset="0"/>
              <a:buChar char="•"/>
            </a:pPr>
            <a:endParaRPr lang="en-US" sz="800" dirty="0"/>
          </a:p>
          <a:p>
            <a:pPr indent="-228600">
              <a:lnSpc>
                <a:spcPct val="100000"/>
              </a:lnSpc>
              <a:buFont typeface="Arial" panose="020B0604020202020204" pitchFamily="34" charset="0"/>
              <a:buChar char="•"/>
            </a:pPr>
            <a:endParaRPr lang="en-US" sz="800" dirty="0"/>
          </a:p>
        </p:txBody>
      </p:sp>
      <p:pic>
        <p:nvPicPr>
          <p:cNvPr id="4" name="Picture 3" descr="A picture containing text&#10;&#10;Description automatically generated">
            <a:extLst>
              <a:ext uri="{FF2B5EF4-FFF2-40B4-BE49-F238E27FC236}">
                <a16:creationId xmlns:a16="http://schemas.microsoft.com/office/drawing/2014/main" id="{B9763EC5-EA0F-A2BB-A5CE-48EE404612D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132717" y="862806"/>
            <a:ext cx="5575364"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0" name="Group 19">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21"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Oval 24">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6461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ESP32</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77478" y="2126412"/>
            <a:ext cx="3932237" cy="3811588"/>
          </a:xfrm>
        </p:spPr>
        <p:txBody>
          <a:bodyPr/>
          <a:lstStyle/>
          <a:p>
            <a:r>
              <a:rPr lang="en-US" dirty="0"/>
              <a:t>Microcontroller mounted and powered on.</a:t>
            </a:r>
          </a:p>
          <a:p>
            <a:pPr lvl="0"/>
            <a:r>
              <a:rPr lang="en-US" dirty="0"/>
              <a:t>This mainly ensures that the esp32 receives power while I install drivers and test the signal.</a:t>
            </a:r>
          </a:p>
          <a:p>
            <a:endParaRPr lang="en-US" dirty="0"/>
          </a:p>
          <a:p>
            <a:endParaRPr lang="en-US" dirty="0"/>
          </a:p>
        </p:txBody>
      </p:sp>
      <p:pic>
        <p:nvPicPr>
          <p:cNvPr id="4" name="Picture 3" descr="Text&#10;&#10;Description automatically generated">
            <a:extLst>
              <a:ext uri="{FF2B5EF4-FFF2-40B4-BE49-F238E27FC236}">
                <a16:creationId xmlns:a16="http://schemas.microsoft.com/office/drawing/2014/main" id="{2D349341-E98C-0CD7-CECF-A95BBDC5A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04502" y="-116816"/>
            <a:ext cx="6004703" cy="6669657"/>
          </a:xfrm>
          <a:prstGeom prst="rect">
            <a:avLst/>
          </a:prstGeom>
        </p:spPr>
      </p:pic>
    </p:spTree>
    <p:extLst>
      <p:ext uri="{BB962C8B-B14F-4D97-AF65-F5344CB8AC3E}">
        <p14:creationId xmlns:p14="http://schemas.microsoft.com/office/powerpoint/2010/main" val="66934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31" name="Freeform: Shape 30">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4" y="549275"/>
            <a:ext cx="3565524" cy="3034657"/>
          </a:xfrm>
        </p:spPr>
        <p:txBody>
          <a:bodyPr vert="horz" wrap="square" lIns="0" tIns="0" rIns="0" bIns="0" rtlCol="0" anchor="b" anchorCtr="0">
            <a:normAutofit/>
          </a:bodyPr>
          <a:lstStyle/>
          <a:p>
            <a:pPr>
              <a:lnSpc>
                <a:spcPct val="100000"/>
              </a:lnSpc>
            </a:pPr>
            <a:r>
              <a:rPr lang="en-US" sz="4800"/>
              <a:t>Installation of Arduino IDE</a:t>
            </a:r>
          </a:p>
        </p:txBody>
      </p:sp>
      <p:grpSp>
        <p:nvGrpSpPr>
          <p:cNvPr id="34" name="Group 33">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5"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50863" y="3803406"/>
            <a:ext cx="3565525" cy="2289419"/>
          </a:xfrm>
        </p:spPr>
        <p:txBody>
          <a:bodyPr vert="horz" wrap="square" lIns="0" tIns="0" rIns="0" bIns="0" rtlCol="0">
            <a:normAutofit/>
          </a:bodyPr>
          <a:lstStyle/>
          <a:p>
            <a:pPr>
              <a:lnSpc>
                <a:spcPct val="100000"/>
              </a:lnSpc>
            </a:pPr>
            <a:r>
              <a:rPr lang="en-US" sz="2000"/>
              <a:t>Screenshot of Arduino IDE with </a:t>
            </a:r>
            <a:r>
              <a:rPr lang="en-US" sz="2000" b="1"/>
              <a:t>Port </a:t>
            </a:r>
            <a:r>
              <a:rPr lang="en-US" sz="2000"/>
              <a:t>selected from Tools menu. </a:t>
            </a:r>
            <a:endParaRPr lang="en-US" sz="2000" b="1"/>
          </a:p>
        </p:txBody>
      </p:sp>
      <p:pic>
        <p:nvPicPr>
          <p:cNvPr id="9" name="Picture 8" descr="Graphical user interface, text, application&#10;&#10;Description automatically generated">
            <a:extLst>
              <a:ext uri="{FF2B5EF4-FFF2-40B4-BE49-F238E27FC236}">
                <a16:creationId xmlns:a16="http://schemas.microsoft.com/office/drawing/2014/main" id="{B7EE82F5-1FBA-97B3-8359-4CB05ADA9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776" y="1033369"/>
            <a:ext cx="7345363" cy="4792849"/>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394650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 name="Group 25">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7" name="Freeform: Shape 26">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0864" y="549275"/>
            <a:ext cx="3565524" cy="3034657"/>
          </a:xfrm>
        </p:spPr>
        <p:txBody>
          <a:bodyPr vert="horz" wrap="square" lIns="0" tIns="0" rIns="0" bIns="0" rtlCol="0" anchor="b" anchorCtr="0">
            <a:normAutofit/>
          </a:bodyPr>
          <a:lstStyle/>
          <a:p>
            <a:pPr>
              <a:lnSpc>
                <a:spcPct val="100000"/>
              </a:lnSpc>
            </a:pPr>
            <a:r>
              <a:rPr lang="en-US" sz="4800"/>
              <a:t>ESP32 WiFi Scan</a:t>
            </a:r>
          </a:p>
        </p:txBody>
      </p:sp>
      <p:grpSp>
        <p:nvGrpSpPr>
          <p:cNvPr id="30" name="Group 29">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1"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50863" y="3803406"/>
            <a:ext cx="3565525" cy="2289419"/>
          </a:xfrm>
        </p:spPr>
        <p:txBody>
          <a:bodyPr vert="horz" wrap="square" lIns="0" tIns="0" rIns="0" bIns="0" rtlCol="0">
            <a:normAutofit/>
          </a:bodyPr>
          <a:lstStyle/>
          <a:p>
            <a:pPr>
              <a:lnSpc>
                <a:spcPct val="100000"/>
              </a:lnSpc>
            </a:pPr>
            <a:r>
              <a:rPr lang="en-US" sz="2000" dirty="0">
                <a:latin typeface="Times New Roman" panose="02020603050405020304" pitchFamily="18" charset="0"/>
                <a:cs typeface="Times New Roman" panose="02020603050405020304" pitchFamily="18" charset="0"/>
              </a:rPr>
              <a:t>This screenshot of the Serial Monitor in Arduino IDE shows the available networks. I need to ensure that the esp32 is connected to the same network as me.</a:t>
            </a:r>
          </a:p>
        </p:txBody>
      </p:sp>
      <p:pic>
        <p:nvPicPr>
          <p:cNvPr id="5" name="Picture 4" descr="Graphical user interface, text, application, Word&#10;&#10;Description automatically generated">
            <a:extLst>
              <a:ext uri="{FF2B5EF4-FFF2-40B4-BE49-F238E27FC236}">
                <a16:creationId xmlns:a16="http://schemas.microsoft.com/office/drawing/2014/main" id="{26595033-A292-EEFC-C256-32E004299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776" y="950734"/>
            <a:ext cx="7345363" cy="4958119"/>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382406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6" name="Freeform: Shape 25">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3376379" y="1468437"/>
            <a:ext cx="5030427" cy="946564"/>
          </a:xfrm>
        </p:spPr>
        <p:txBody>
          <a:bodyPr vert="horz" wrap="square" lIns="0" tIns="0" rIns="0" bIns="0" rtlCol="0" anchor="b" anchorCtr="0">
            <a:normAutofit/>
          </a:bodyPr>
          <a:lstStyle/>
          <a:p>
            <a:pPr algn="ctr">
              <a:lnSpc>
                <a:spcPct val="100000"/>
              </a:lnSpc>
            </a:pPr>
            <a:r>
              <a:rPr lang="en-US" dirty="0"/>
              <a:t>Rubric –Week 3</a:t>
            </a:r>
          </a:p>
        </p:txBody>
      </p:sp>
      <p:grpSp>
        <p:nvGrpSpPr>
          <p:cNvPr id="29" name="Group 28">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0"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extLst>
              <p:ext uri="{D42A27DB-BD31-4B8C-83A1-F6EECF244321}">
                <p14:modId xmlns:p14="http://schemas.microsoft.com/office/powerpoint/2010/main" val="2190070875"/>
              </p:ext>
            </p:extLst>
          </p:nvPr>
        </p:nvGraphicFramePr>
        <p:xfrm>
          <a:off x="2850309" y="2622141"/>
          <a:ext cx="6491382" cy="2406718"/>
        </p:xfrm>
        <a:graphic>
          <a:graphicData uri="http://schemas.openxmlformats.org/drawingml/2006/table">
            <a:tbl>
              <a:tblPr firstRow="1" bandRow="1">
                <a:solidFill>
                  <a:srgbClr val="F2F2F2">
                    <a:alpha val="45098"/>
                  </a:srgbClr>
                </a:solidFill>
                <a:tableStyleId>{5C22544A-7EE6-4342-B048-85BDC9FD1C3A}</a:tableStyleId>
              </a:tblPr>
              <a:tblGrid>
                <a:gridCol w="3008873">
                  <a:extLst>
                    <a:ext uri="{9D8B030D-6E8A-4147-A177-3AD203B41FA5}">
                      <a16:colId xmlns:a16="http://schemas.microsoft.com/office/drawing/2014/main" val="2494064502"/>
                    </a:ext>
                  </a:extLst>
                </a:gridCol>
                <a:gridCol w="3482509">
                  <a:extLst>
                    <a:ext uri="{9D8B030D-6E8A-4147-A177-3AD203B41FA5}">
                      <a16:colId xmlns:a16="http://schemas.microsoft.com/office/drawing/2014/main" val="1566128757"/>
                    </a:ext>
                  </a:extLst>
                </a:gridCol>
              </a:tblGrid>
              <a:tr h="564978">
                <a:tc>
                  <a:txBody>
                    <a:bodyPr/>
                    <a:lstStyle/>
                    <a:p>
                      <a:r>
                        <a:rPr lang="en-US" sz="2000" b="0" cap="none" spc="0" dirty="0">
                          <a:solidFill>
                            <a:schemeClr val="bg1"/>
                          </a:solidFill>
                          <a:latin typeface="+mn-lt"/>
                        </a:rPr>
                        <a:t>Activity</a:t>
                      </a:r>
                    </a:p>
                  </a:txBody>
                  <a:tcPr marL="133459" marR="133459" marT="133459" marB="66730" anchor="ctr">
                    <a:lnL w="12700" cmpd="sng">
                      <a:noFill/>
                    </a:lnL>
                    <a:lnR w="12700" cmpd="sng">
                      <a:noFill/>
                    </a:lnR>
                    <a:lnT w="19050" cap="flat" cmpd="sng" algn="ctr">
                      <a:noFill/>
                      <a:prstDash val="solid"/>
                    </a:lnT>
                    <a:lnB w="38100" cmpd="sng">
                      <a:noFill/>
                    </a:lnB>
                    <a:solidFill>
                      <a:schemeClr val="tx1"/>
                    </a:solidFill>
                  </a:tcPr>
                </a:tc>
                <a:tc>
                  <a:txBody>
                    <a:bodyPr/>
                    <a:lstStyle/>
                    <a:p>
                      <a:r>
                        <a:rPr lang="en-US" sz="2000" b="0" cap="none" spc="0">
                          <a:solidFill>
                            <a:schemeClr val="bg1"/>
                          </a:solidFill>
                          <a:latin typeface="+mn-lt"/>
                        </a:rPr>
                        <a:t>Requirement(s)</a:t>
                      </a:r>
                    </a:p>
                  </a:txBody>
                  <a:tcPr marL="133459" marR="133459" marT="133459" marB="66730"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671127368"/>
                  </a:ext>
                </a:extLst>
              </a:tr>
              <a:tr h="787411">
                <a:tc>
                  <a:txBody>
                    <a:bodyPr/>
                    <a:lstStyle/>
                    <a:p>
                      <a:pPr marL="0" marR="0" lvl="0" indent="0">
                        <a:spcBef>
                          <a:spcPts val="0"/>
                        </a:spcBef>
                        <a:spcAft>
                          <a:spcPts val="0"/>
                        </a:spcAft>
                        <a:buFont typeface="Symbol" panose="05050102010706020507" pitchFamily="18" charset="2"/>
                        <a:buNone/>
                      </a:pPr>
                      <a:r>
                        <a:rPr lang="en-US" sz="1800" cap="none" spc="0">
                          <a:solidFill>
                            <a:schemeClr val="tx1"/>
                          </a:solidFill>
                          <a:effectLst/>
                          <a:latin typeface="+mn-lt"/>
                          <a:ea typeface="Times New Roman" panose="02020603050405020304" pitchFamily="18" charset="0"/>
                        </a:rPr>
                        <a:t>Include a picture of your circuit </a:t>
                      </a:r>
                    </a:p>
                  </a:txBody>
                  <a:tcPr marL="133459" marR="133459" marT="133459" marB="6673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en-US" sz="1800" cap="none" spc="0">
                          <a:solidFill>
                            <a:schemeClr val="tx1"/>
                          </a:solidFill>
                          <a:latin typeface="+mn-lt"/>
                        </a:rPr>
                        <a:t>Picture</a:t>
                      </a:r>
                      <a:r>
                        <a:rPr lang="en-US" sz="1800" cap="none" spc="0" baseline="0">
                          <a:solidFill>
                            <a:schemeClr val="tx1"/>
                          </a:solidFill>
                          <a:latin typeface="+mn-lt"/>
                        </a:rPr>
                        <a:t> of the breadboard with LEDs ON</a:t>
                      </a:r>
                      <a:endParaRPr lang="en-US" sz="1800" cap="none" spc="0">
                        <a:solidFill>
                          <a:schemeClr val="tx1"/>
                        </a:solidFill>
                        <a:latin typeface="+mn-lt"/>
                      </a:endParaRPr>
                    </a:p>
                  </a:txBody>
                  <a:tcPr marL="133459" marR="133459" marT="133459" marB="6673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1343858599"/>
                  </a:ext>
                </a:extLst>
              </a:tr>
              <a:tr h="1054329">
                <a:tc>
                  <a:txBody>
                    <a:bodyPr/>
                    <a:lstStyle/>
                    <a:p>
                      <a:pPr marL="0" marR="0" lvl="0" indent="0">
                        <a:spcBef>
                          <a:spcPts val="0"/>
                        </a:spcBef>
                        <a:spcAft>
                          <a:spcPts val="0"/>
                        </a:spcAft>
                        <a:buFont typeface="Symbol" panose="05050102010706020507" pitchFamily="18" charset="2"/>
                        <a:buNone/>
                      </a:pPr>
                      <a:r>
                        <a:rPr lang="en-US" sz="1800" cap="none" spc="0" dirty="0">
                          <a:solidFill>
                            <a:schemeClr val="tx1"/>
                          </a:solidFill>
                          <a:effectLst/>
                          <a:latin typeface="+mn-lt"/>
                          <a:ea typeface="Times New Roman" panose="02020603050405020304" pitchFamily="18" charset="0"/>
                        </a:rPr>
                        <a:t>Screenshot of code showing your name in comment</a:t>
                      </a:r>
                    </a:p>
                  </a:txBody>
                  <a:tcPr marL="133459" marR="133459" marT="133459" marB="6673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en-US" sz="1800" cap="none" spc="0" dirty="0">
                          <a:solidFill>
                            <a:schemeClr val="tx1"/>
                          </a:solidFill>
                          <a:latin typeface="+mn-lt"/>
                        </a:rPr>
                        <a:t>Screenshot of </a:t>
                      </a:r>
                      <a:r>
                        <a:rPr lang="en-US" sz="1800" cap="none" spc="0" dirty="0">
                          <a:solidFill>
                            <a:schemeClr val="tx1"/>
                          </a:solidFill>
                          <a:effectLst/>
                          <a:latin typeface="+mn-lt"/>
                          <a:ea typeface="Times New Roman" panose="02020603050405020304" pitchFamily="18" charset="0"/>
                        </a:rPr>
                        <a:t>code in Arduino IDE showing your name in one of the comments</a:t>
                      </a:r>
                      <a:endParaRPr lang="en-US" sz="1800" cap="none" spc="0" dirty="0">
                        <a:solidFill>
                          <a:schemeClr val="tx1"/>
                        </a:solidFill>
                        <a:latin typeface="+mn-lt"/>
                      </a:endParaRPr>
                    </a:p>
                  </a:txBody>
                  <a:tcPr marL="133459" marR="133459" marT="133459" marB="6673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1670724296"/>
                  </a:ext>
                </a:extLst>
              </a:tr>
            </a:tbl>
          </a:graphicData>
        </a:graphic>
      </p:graphicFrame>
    </p:spTree>
    <p:extLst>
      <p:ext uri="{BB962C8B-B14F-4D97-AF65-F5344CB8AC3E}">
        <p14:creationId xmlns:p14="http://schemas.microsoft.com/office/powerpoint/2010/main" val="1446940475"/>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3D float design</Template>
  <TotalTime>68</TotalTime>
  <Words>1139</Words>
  <Application>Microsoft Office PowerPoint</Application>
  <PresentationFormat>Widescreen</PresentationFormat>
  <Paragraphs>162</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Gill Sans MT</vt:lpstr>
      <vt:lpstr>Symbol</vt:lpstr>
      <vt:lpstr>Times New Roman</vt:lpstr>
      <vt:lpstr>Walbaum Display</vt:lpstr>
      <vt:lpstr>3DFloatVTI</vt:lpstr>
      <vt:lpstr>Traffic light using esp32</vt:lpstr>
      <vt:lpstr>Agenda</vt:lpstr>
      <vt:lpstr>Scenario </vt:lpstr>
      <vt:lpstr>Rubric of  week 2</vt:lpstr>
      <vt:lpstr>Inventory </vt:lpstr>
      <vt:lpstr>ESP32</vt:lpstr>
      <vt:lpstr>Installation of Arduino IDE</vt:lpstr>
      <vt:lpstr>ESP32 WiFi Scan</vt:lpstr>
      <vt:lpstr>Rubric –Week 3</vt:lpstr>
      <vt:lpstr>Picture of circuit with working LEDs</vt:lpstr>
      <vt:lpstr>Screenshot of code in Arduino IDE</vt:lpstr>
      <vt:lpstr>Rubric –Week 4</vt:lpstr>
      <vt:lpstr>Picture of circuit with working LEDs</vt:lpstr>
      <vt:lpstr>Screenshot of code in Arduino IDE</vt:lpstr>
      <vt:lpstr>Rubric –week 5</vt:lpstr>
      <vt:lpstr>Picture of circuit with working LEDs</vt:lpstr>
      <vt:lpstr>Screenshot of code in Arduino IDE</vt:lpstr>
      <vt:lpstr>Screenshot of Serial Monitor in Arduino IDE</vt:lpstr>
      <vt:lpstr>Rubric –Week 6</vt:lpstr>
      <vt:lpstr>Picture of circuit with working LEDs and LCD display</vt:lpstr>
      <vt:lpstr>Screenshot of code in Arduino IDE</vt:lpstr>
      <vt:lpstr>Screenshot of Serial Monitor in Arduino IDE</vt:lpstr>
      <vt:lpstr>Rubric –  Week 7</vt:lpstr>
      <vt:lpstr>Picture of circuit with working LEDs and LCD display</vt:lpstr>
      <vt:lpstr>Screenshot of code in Arduino IDE</vt:lpstr>
      <vt:lpstr>Screenshot of Serial Monitor in Arduino IDE</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light using esp32</dc:title>
  <dc:creator>zachariah swanson</dc:creator>
  <cp:lastModifiedBy>zachariah swanson</cp:lastModifiedBy>
  <cp:revision>1</cp:revision>
  <dcterms:created xsi:type="dcterms:W3CDTF">2022-08-27T21:59:32Z</dcterms:created>
  <dcterms:modified xsi:type="dcterms:W3CDTF">2022-08-27T23:07:59Z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