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61" r:id="rId7"/>
    <p:sldId id="267" r:id="rId8"/>
    <p:sldId id="270" r:id="rId9"/>
    <p:sldId id="271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68" r:id="rId29"/>
    <p:sldId id="289" r:id="rId30"/>
    <p:sldId id="26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876DC-25C5-4908-B05D-081C481163FC}" v="1" dt="2022-06-22T20:23:01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chariah swanson" userId="8d92a1dae32ca5ba" providerId="LiveId" clId="{702876DC-25C5-4908-B05D-081C481163FC}"/>
    <pc:docChg chg="custSel modSld">
      <pc:chgData name="zachariah swanson" userId="8d92a1dae32ca5ba" providerId="LiveId" clId="{702876DC-25C5-4908-B05D-081C481163FC}" dt="2022-06-22T20:28:28.208" v="180" actId="20577"/>
      <pc:docMkLst>
        <pc:docMk/>
      </pc:docMkLst>
      <pc:sldChg chg="delSp modSp mod">
        <pc:chgData name="zachariah swanson" userId="8d92a1dae32ca5ba" providerId="LiveId" clId="{702876DC-25C5-4908-B05D-081C481163FC}" dt="2022-06-22T20:28:28.208" v="180" actId="20577"/>
        <pc:sldMkLst>
          <pc:docMk/>
          <pc:sldMk cId="1487700712" sldId="256"/>
        </pc:sldMkLst>
        <pc:spChg chg="del mod">
          <ac:chgData name="zachariah swanson" userId="8d92a1dae32ca5ba" providerId="LiveId" clId="{702876DC-25C5-4908-B05D-081C481163FC}" dt="2022-06-22T20:22:21.028" v="3" actId="478"/>
          <ac:spMkLst>
            <pc:docMk/>
            <pc:sldMk cId="1487700712" sldId="256"/>
            <ac:spMk id="2" creationId="{C02C5318-1A1E-49D0-B2E2-A4B0FA9E8A40}"/>
          </ac:spMkLst>
        </pc:spChg>
        <pc:spChg chg="mod">
          <ac:chgData name="zachariah swanson" userId="8d92a1dae32ca5ba" providerId="LiveId" clId="{702876DC-25C5-4908-B05D-081C481163FC}" dt="2022-06-22T20:28:28.208" v="180" actId="20577"/>
          <ac:spMkLst>
            <pc:docMk/>
            <pc:sldMk cId="1487700712" sldId="256"/>
            <ac:spMk id="3" creationId="{48B6CF59-4E5B-494D-A2F7-97ADD01E649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chaelswanzach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17" y="4733579"/>
            <a:ext cx="10993546" cy="1351471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7CEBFF"/>
                </a:solidFill>
              </a:rPr>
              <a:t>This project is a presentation on working with </a:t>
            </a:r>
            <a:r>
              <a:rPr lang="en-US" cap="none">
                <a:solidFill>
                  <a:srgbClr val="7CEBFF"/>
                </a:solidFill>
              </a:rPr>
              <a:t>VM in </a:t>
            </a:r>
            <a:r>
              <a:rPr lang="en-US" cap="none" dirty="0">
                <a:solidFill>
                  <a:srgbClr val="7CEBFF"/>
                </a:solidFill>
              </a:rPr>
              <a:t>Microsoft Azure</a:t>
            </a:r>
            <a:r>
              <a:rPr lang="en-US" cap="none">
                <a:solidFill>
                  <a:srgbClr val="7CEBFF"/>
                </a:solidFill>
              </a:rPr>
              <a:t>. </a:t>
            </a:r>
          </a:p>
          <a:p>
            <a:r>
              <a:rPr lang="en-US" cap="none" dirty="0">
                <a:solidFill>
                  <a:srgbClr val="7CEBFF"/>
                </a:solidFill>
              </a:rPr>
              <a:t> Presented by Zachariah Swanson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91224" y="2125514"/>
            <a:ext cx="340978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lnSpc>
                <a:spcPct val="90000"/>
              </a:lnSpc>
              <a:spcAft>
                <a:spcPts val="600"/>
              </a:spcAft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Verifying connectivity between VMs</a:t>
            </a:r>
            <a:endParaRPr lang="en-US" sz="22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591224" y="2426417"/>
            <a:ext cx="3409782" cy="403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92000"/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screenshot shows the 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ipconfig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ping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in the command prompt window, including the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Subnet0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-VM – 10.0.0.4 – Remote Desktop Connection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title.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53DB575-058A-BD57-C4D6-39D977F2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22" y="1743850"/>
            <a:ext cx="6489819" cy="33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E2FC80-F9E3-F2CC-73A0-E64CEE62264A}"/>
              </a:ext>
            </a:extLst>
          </p:cNvPr>
          <p:cNvSpPr/>
          <p:nvPr/>
        </p:nvSpPr>
        <p:spPr>
          <a:xfrm>
            <a:off x="456479" y="603849"/>
            <a:ext cx="3278038" cy="608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952498" y="3429000"/>
            <a:ext cx="2286000" cy="2133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screenshot should show the </a:t>
            </a:r>
            <a:r>
              <a:rPr lang="en-US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ipconfig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ping 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in the command prompt window, including the </a:t>
            </a:r>
            <a:r>
              <a:rPr lang="en-US" sz="2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Subnet1</a:t>
            </a:r>
            <a:r>
              <a:rPr lang="en-US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-VM – 10.1.0.4 – Remote Desktop Connection 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title</a:t>
            </a:r>
            <a:r>
              <a:rPr lang="en-US" sz="1600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51871" y="1561247"/>
            <a:ext cx="308725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Verifying Connectivity between VMs</a:t>
            </a:r>
          </a:p>
          <a:p>
            <a:pPr lvl="0"/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cont’d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C0AE241-3DDC-4F83-63A8-686D55933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5" y="1039942"/>
            <a:ext cx="7183581" cy="57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0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68580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Rubric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6643"/>
              </p:ext>
            </p:extLst>
          </p:nvPr>
        </p:nvGraphicFramePr>
        <p:xfrm>
          <a:off x="2324100" y="2092036"/>
          <a:ext cx="81153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Launching a 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Screenshot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Connecting to the VM via SSH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Screenshot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Configuring an NSG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Two screenshots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2649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5FC8F96-8D65-9BF9-6689-36B4DF2BF5AB}"/>
              </a:ext>
            </a:extLst>
          </p:cNvPr>
          <p:cNvSpPr txBox="1"/>
          <p:nvPr/>
        </p:nvSpPr>
        <p:spPr>
          <a:xfrm>
            <a:off x="2844799" y="886692"/>
            <a:ext cx="6640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Configure an NSG from a VM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740072" y="927220"/>
            <a:ext cx="3409782" cy="136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Launching a VM</a:t>
            </a:r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5A39B66-FB6E-AB12-7B6A-D8149CA12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22" y="1283855"/>
            <a:ext cx="6489819" cy="4599709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824845" y="2350741"/>
            <a:ext cx="3056018" cy="23622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screenshot shows the </a:t>
            </a:r>
            <a:r>
              <a:rPr lang="en-US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NETW211-VM-ZS 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page, with information such as the resource group name, subscription, public IP address, etc. </a:t>
            </a:r>
          </a:p>
        </p:txBody>
      </p:sp>
    </p:spTree>
    <p:extLst>
      <p:ext uri="{BB962C8B-B14F-4D97-AF65-F5344CB8AC3E}">
        <p14:creationId xmlns:p14="http://schemas.microsoft.com/office/powerpoint/2010/main" val="225665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59936F-9891-97CC-071A-66BCA66C5CA6}"/>
              </a:ext>
            </a:extLst>
          </p:cNvPr>
          <p:cNvSpPr/>
          <p:nvPr/>
        </p:nvSpPr>
        <p:spPr>
          <a:xfrm>
            <a:off x="422694" y="706423"/>
            <a:ext cx="3692106" cy="6011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785091" y="2738582"/>
            <a:ext cx="2946399" cy="2514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screenshot shows the </a:t>
            </a:r>
            <a:r>
              <a:rPr lang="en-US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azureuser@NETW211-VM-ZS 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with the IPv4 address of the VM in the Azure cloud.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785092" y="912012"/>
            <a:ext cx="294639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dirty="0">
                <a:solidFill>
                  <a:schemeClr val="bg2"/>
                </a:solidFill>
              </a:rPr>
              <a:t>Connecting to the VM via SSH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F3D7D1C-2410-E879-D343-D4C8C9E00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68" y="604823"/>
            <a:ext cx="6987396" cy="60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91223" y="1521664"/>
            <a:ext cx="3409783" cy="1262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7200"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Configuring an NSG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601255" y="1964168"/>
            <a:ext cx="3409782" cy="403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screenshot shows the 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Inbound port rules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with the newly added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Allow_Ping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rule. 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8A5A147-629B-C82E-AC40-B1874BDD3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52" y="1964168"/>
            <a:ext cx="7341992" cy="32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F0A9F2-0FC5-ABF0-159F-B3E2182DCBE4}"/>
              </a:ext>
            </a:extLst>
          </p:cNvPr>
          <p:cNvSpPr/>
          <p:nvPr/>
        </p:nvSpPr>
        <p:spPr>
          <a:xfrm>
            <a:off x="471055" y="581891"/>
            <a:ext cx="3001818" cy="6040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569343" y="2846439"/>
            <a:ext cx="2903530" cy="32351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screenshot shows the successful ping result from my local computer to the VM in the Azure cloud.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707366" y="914400"/>
            <a:ext cx="266556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Configuring an NSG cont’d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3662475-77EC-09C3-921D-98A8A682F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82" y="890996"/>
            <a:ext cx="6405112" cy="54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1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099" y="927341"/>
            <a:ext cx="7543801" cy="1324154"/>
          </a:xfrm>
        </p:spPr>
        <p:txBody>
          <a:bodyPr/>
          <a:lstStyle/>
          <a:p>
            <a:pPr algn="ctr">
              <a:buNone/>
            </a:pP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uploading and accessing a file using Blob snapshots and Versioning</a:t>
            </a:r>
            <a:endParaRPr lang="en-US" sz="32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46901"/>
              </p:ext>
            </p:extLst>
          </p:nvPr>
        </p:nvGraphicFramePr>
        <p:xfrm>
          <a:off x="2621351" y="2689860"/>
          <a:ext cx="694929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Uploading and Accessing a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Screenshot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09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Creating Blob Snapshots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Question, Screenshot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Enabling Blob Versioning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Screenshot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601255" y="1394691"/>
            <a:ext cx="3409782" cy="1246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Uploading and Accessing a File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6BE52C6-9B50-8B13-217E-C0A62E0FA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22" y="1614054"/>
            <a:ext cx="6489819" cy="3650522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601255" y="2731654"/>
            <a:ext cx="3409782" cy="228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screenshot shows the browser window with the image uploaded from your local computer and the URL on top of the window.</a:t>
            </a:r>
          </a:p>
        </p:txBody>
      </p:sp>
    </p:spTree>
    <p:extLst>
      <p:ext uri="{BB962C8B-B14F-4D97-AF65-F5344CB8AC3E}">
        <p14:creationId xmlns:p14="http://schemas.microsoft.com/office/powerpoint/2010/main" val="1164092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EC6425-D2AA-4ED7-8955-375BF90E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Popular question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lluminated server room panel">
            <a:extLst>
              <a:ext uri="{FF2B5EF4-FFF2-40B4-BE49-F238E27FC236}">
                <a16:creationId xmlns:a16="http://schemas.microsoft.com/office/drawing/2014/main" id="{056B3FF0-9E31-2388-4476-BF2765F27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" r="8278" b="-4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C22B73B-8888-45A2-85B6-7AB09F8DE173}"/>
              </a:ext>
            </a:extLst>
          </p:cNvPr>
          <p:cNvSpPr txBox="1">
            <a:spLocks/>
          </p:cNvSpPr>
          <p:nvPr/>
        </p:nvSpPr>
        <p:spPr>
          <a:xfrm>
            <a:off x="6335805" y="2180496"/>
            <a:ext cx="5275001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What does the access tier setting do? What are the Azure blob storage access tiers? </a:t>
            </a:r>
          </a:p>
          <a:p>
            <a:pPr defTabSz="457200"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:  It optimizes storage costs by placing your data in the appropriate access tier. Hot, Hot (inferred), Cool, and  Archive are the blob access tiers. </a:t>
            </a:r>
          </a:p>
          <a:p>
            <a:pPr defTabSz="457200"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2"/>
              </a:solidFill>
            </a:endParaRPr>
          </a:p>
          <a:p>
            <a:pPr defTabSz="457200"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0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48582"/>
              </p:ext>
            </p:extLst>
          </p:nvPr>
        </p:nvGraphicFramePr>
        <p:xfrm>
          <a:off x="3122787" y="1951232"/>
          <a:ext cx="5946426" cy="1499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2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2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42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Deploying a VM in Azure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Screenshot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42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Connecting to the 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Screenshot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42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Deleting the 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Screenshot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7612DFF-FE93-AF59-E424-12878D901F84}"/>
              </a:ext>
            </a:extLst>
          </p:cNvPr>
          <p:cNvSpPr txBox="1"/>
          <p:nvPr/>
        </p:nvSpPr>
        <p:spPr>
          <a:xfrm>
            <a:off x="2950245" y="949471"/>
            <a:ext cx="629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create run and remove a VM in Microsoft Azure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7165D8-B60E-5185-E758-1BA8BEC853D6}"/>
              </a:ext>
            </a:extLst>
          </p:cNvPr>
          <p:cNvSpPr/>
          <p:nvPr/>
        </p:nvSpPr>
        <p:spPr>
          <a:xfrm>
            <a:off x="439947" y="595223"/>
            <a:ext cx="3424687" cy="5693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952498" y="2408207"/>
            <a:ext cx="2610209" cy="228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This screenshot  shows the browser window with the “</a:t>
            </a:r>
            <a:r>
              <a:rPr lang="en-US" sz="2000" i="1" dirty="0">
                <a:solidFill>
                  <a:schemeClr val="bg2"/>
                </a:solidFill>
              </a:rPr>
              <a:t>This is the original version. –ZS</a:t>
            </a:r>
            <a:r>
              <a:rPr lang="en-US" sz="2000" dirty="0">
                <a:solidFill>
                  <a:schemeClr val="bg2"/>
                </a:solidFill>
              </a:rPr>
              <a:t>” message and the URL on top of the window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952499" y="930215"/>
            <a:ext cx="26102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Blob Snapshots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332E3C7-501F-4469-7204-814FE7236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66800"/>
            <a:ext cx="5562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05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FEC79B-8524-BFFD-8B01-1B4B71720AFC}"/>
              </a:ext>
            </a:extLst>
          </p:cNvPr>
          <p:cNvSpPr/>
          <p:nvPr/>
        </p:nvSpPr>
        <p:spPr>
          <a:xfrm>
            <a:off x="424873" y="646545"/>
            <a:ext cx="3500582" cy="55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500333" y="2638245"/>
            <a:ext cx="3347048" cy="228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This screenshot shows the browser window with the “</a:t>
            </a:r>
            <a:r>
              <a:rPr lang="en-US" sz="2000" i="1" dirty="0">
                <a:solidFill>
                  <a:schemeClr val="bg2"/>
                </a:solidFill>
              </a:rPr>
              <a:t>This is the first revised version. –ZS</a:t>
            </a:r>
            <a:r>
              <a:rPr lang="en-US" sz="2000" dirty="0">
                <a:solidFill>
                  <a:schemeClr val="bg2"/>
                </a:solidFill>
              </a:rPr>
              <a:t>” message and the URL on top of the window.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876300" y="1104900"/>
            <a:ext cx="2651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Enabling Blob Versioning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ED34263-198C-5AC8-AB2D-DE391CDB0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51881"/>
            <a:ext cx="6019800" cy="51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67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685802"/>
            <a:ext cx="8229600" cy="1410418"/>
          </a:xfrm>
        </p:spPr>
        <p:txBody>
          <a:bodyPr/>
          <a:lstStyle/>
          <a:p>
            <a:pPr>
              <a:buNone/>
            </a:pP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Setting an alert for a VM.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56769"/>
              </p:ext>
            </p:extLst>
          </p:nvPr>
        </p:nvGraphicFramePr>
        <p:xfrm>
          <a:off x="2209799" y="2689524"/>
          <a:ext cx="8229599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3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 up an Action Group and Notifications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Screenshot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 up Alert Rules</a:t>
                      </a:r>
                      <a:endParaRPr lang="en-US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Screenshot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 Alerts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Two screenshots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442378" y="1209964"/>
            <a:ext cx="3824822" cy="17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Setting up an Action Group and Notifications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22BAF5D-2307-0334-0C99-40B001CBB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38" y="957532"/>
            <a:ext cx="6489819" cy="490843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661554" y="3216564"/>
            <a:ext cx="3088409" cy="160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This screenshot shows the “VM-Status-Change” action group on the </a:t>
            </a:r>
            <a:r>
              <a:rPr lang="en-US" sz="2000" i="1" dirty="0">
                <a:solidFill>
                  <a:schemeClr val="bg2"/>
                </a:solidFill>
              </a:rPr>
              <a:t>Manage actions </a:t>
            </a:r>
            <a:r>
              <a:rPr lang="en-US" sz="2000" dirty="0">
                <a:solidFill>
                  <a:schemeClr val="bg2"/>
                </a:solidFill>
              </a:rPr>
              <a:t>page. </a:t>
            </a:r>
            <a:endParaRPr lang="en-US" sz="2000" u="sn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35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91224" y="1058394"/>
            <a:ext cx="3409782" cy="1115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Setting up Alert Rules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0FCDBEB-3DFC-1C1D-BAF5-77E02AF31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22" y="1719513"/>
            <a:ext cx="6489819" cy="3439604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591223" y="2508849"/>
            <a:ext cx="3409781" cy="160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This screenshot shows the </a:t>
            </a:r>
            <a:r>
              <a:rPr lang="en-US" sz="2000" i="1" dirty="0">
                <a:solidFill>
                  <a:schemeClr val="bg2"/>
                </a:solidFill>
              </a:rPr>
              <a:t>Alert rules</a:t>
            </a:r>
            <a:r>
              <a:rPr lang="en-US" sz="2000" dirty="0">
                <a:solidFill>
                  <a:schemeClr val="bg2"/>
                </a:solidFill>
              </a:rPr>
              <a:t> window showing the </a:t>
            </a:r>
            <a:r>
              <a:rPr lang="en-US" sz="2000" i="1" dirty="0">
                <a:solidFill>
                  <a:schemeClr val="bg2"/>
                </a:solidFill>
              </a:rPr>
              <a:t>VM-Deallocate</a:t>
            </a:r>
            <a:r>
              <a:rPr lang="en-US" sz="2000" dirty="0">
                <a:solidFill>
                  <a:schemeClr val="bg2"/>
                </a:solidFill>
              </a:rPr>
              <a:t> and </a:t>
            </a:r>
            <a:r>
              <a:rPr lang="en-US" sz="2000" i="1" dirty="0">
                <a:solidFill>
                  <a:schemeClr val="bg2"/>
                </a:solidFill>
              </a:rPr>
              <a:t>VM-Restart</a:t>
            </a:r>
            <a:r>
              <a:rPr lang="en-US" sz="2000" dirty="0">
                <a:solidFill>
                  <a:schemeClr val="bg2"/>
                </a:solidFill>
              </a:rPr>
              <a:t> rules. </a:t>
            </a:r>
          </a:p>
        </p:txBody>
      </p:sp>
    </p:spTree>
    <p:extLst>
      <p:ext uri="{BB962C8B-B14F-4D97-AF65-F5344CB8AC3E}">
        <p14:creationId xmlns:p14="http://schemas.microsoft.com/office/powerpoint/2010/main" val="1159837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41695" y="798300"/>
            <a:ext cx="3409782" cy="122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Testing Alerts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FDC63B-9DF1-7113-35E9-2BF2A1A68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20" y="1111641"/>
            <a:ext cx="6085422" cy="4655348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541694" y="2209799"/>
            <a:ext cx="3339167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This screenshot shows the </a:t>
            </a:r>
            <a:r>
              <a:rPr lang="en-US" sz="2000" i="1" dirty="0">
                <a:solidFill>
                  <a:schemeClr val="bg2"/>
                </a:solidFill>
              </a:rPr>
              <a:t>‘VM-Restart’ was activated </a:t>
            </a:r>
            <a:r>
              <a:rPr lang="en-US" sz="2000" dirty="0">
                <a:solidFill>
                  <a:schemeClr val="bg2"/>
                </a:solidFill>
              </a:rPr>
              <a:t>email message with the date and time of the alert.</a:t>
            </a:r>
            <a:endParaRPr lang="en-US" sz="2000" u="sn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86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91224" y="1111641"/>
            <a:ext cx="3409782" cy="839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Testing Alerts cont’d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050D457-114C-B0FD-DBCD-F601AF6D7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26" y="1111641"/>
            <a:ext cx="5087811" cy="4655348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591223" y="2259818"/>
            <a:ext cx="3289639" cy="182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This screenshot shows the </a:t>
            </a:r>
            <a:r>
              <a:rPr lang="en-US" sz="2000" i="1" dirty="0">
                <a:solidFill>
                  <a:schemeClr val="bg2"/>
                </a:solidFill>
              </a:rPr>
              <a:t>‘VM-Deallocate’ was activated </a:t>
            </a:r>
            <a:r>
              <a:rPr lang="en-US" sz="2000" dirty="0">
                <a:solidFill>
                  <a:schemeClr val="bg2"/>
                </a:solidFill>
              </a:rPr>
              <a:t>email message with the date and time of the alert.</a:t>
            </a:r>
            <a:endParaRPr lang="en-US" sz="2000" u="sn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20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53731"/>
            <a:ext cx="3081576" cy="1746762"/>
          </a:xfrm>
        </p:spPr>
        <p:txBody>
          <a:bodyPr>
            <a:normAutofit/>
          </a:bodyPr>
          <a:lstStyle/>
          <a:p>
            <a:r>
              <a:rPr lang="en-US" sz="2400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taking an interest in this project.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bg2"/>
                </a:solidFill>
              </a:rPr>
              <a:t>Zachariah Swanson</a:t>
            </a:r>
          </a:p>
          <a:p>
            <a:r>
              <a:rPr lang="en-US" cap="none" dirty="0">
                <a:solidFill>
                  <a:schemeClr val="bg2"/>
                </a:solidFill>
              </a:rPr>
              <a:t>Email: </a:t>
            </a:r>
            <a:r>
              <a:rPr lang="en-US" cap="none" dirty="0">
                <a:solidFill>
                  <a:schemeClr val="bg2"/>
                </a:solidFill>
                <a:hlinkClick r:id="rId4"/>
              </a:rPr>
              <a:t>michaelswanzach@gmail.com</a:t>
            </a:r>
            <a:endParaRPr lang="en-US" cap="none" dirty="0">
              <a:solidFill>
                <a:schemeClr val="bg2"/>
              </a:solidFill>
            </a:endParaRPr>
          </a:p>
          <a:p>
            <a:r>
              <a:rPr lang="en-US" cap="none" dirty="0">
                <a:solidFill>
                  <a:schemeClr val="bg2"/>
                </a:solidFill>
              </a:rPr>
              <a:t>Phone: (314)249-4167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91224" y="1000583"/>
            <a:ext cx="3409782" cy="2108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Deploying a VM in Azure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FD049C9-F335-56E3-5ABB-38067B5F3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22" y="811659"/>
            <a:ext cx="6489819" cy="5260368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442376" y="2739557"/>
            <a:ext cx="3558629" cy="30447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screenshot shows the </a:t>
            </a:r>
            <a:r>
              <a:rPr lang="en-US" sz="2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NETW211VM</a:t>
            </a:r>
            <a:r>
              <a:rPr lang="en-US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page with information such as the resource group name, subscription, public IP address, etc.</a:t>
            </a:r>
          </a:p>
        </p:txBody>
      </p:sp>
    </p:spTree>
    <p:extLst>
      <p:ext uri="{BB962C8B-B14F-4D97-AF65-F5344CB8AC3E}">
        <p14:creationId xmlns:p14="http://schemas.microsoft.com/office/powerpoint/2010/main" val="378367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601255" y="702156"/>
            <a:ext cx="340978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Connecting to the VM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601255" y="1964168"/>
            <a:ext cx="3409782" cy="403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4572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screenshot sows the 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for NETW211VM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page, with the computer name, operating system version, hardware information, etc. 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2A7D282-56FE-9DB2-5AE6-68BD64AAF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38" y="1285336"/>
            <a:ext cx="6489819" cy="4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3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362200" y="2209800"/>
            <a:ext cx="1981200" cy="2362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This screenshot should show the </a:t>
            </a:r>
            <a:r>
              <a:rPr lang="en-US" sz="1600" i="1" dirty="0"/>
              <a:t>Resource groups </a:t>
            </a:r>
            <a:r>
              <a:rPr lang="en-US" sz="1600" dirty="0"/>
              <a:t>page, with the </a:t>
            </a:r>
            <a:r>
              <a:rPr lang="en-US" sz="1600" i="1" dirty="0"/>
              <a:t>Azure for Students </a:t>
            </a:r>
            <a:r>
              <a:rPr lang="en-US" sz="1600" dirty="0"/>
              <a:t>subscription selection </a:t>
            </a:r>
            <a:r>
              <a:rPr lang="en-US" sz="1600"/>
              <a:t>and the “</a:t>
            </a:r>
            <a:r>
              <a:rPr lang="en-US" sz="1600" i="1" dirty="0"/>
              <a:t>No resource groups to display</a:t>
            </a:r>
            <a:r>
              <a:rPr lang="en-US" sz="1600" dirty="0"/>
              <a:t>” message.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057400" y="762000"/>
            <a:ext cx="213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Deleting </a:t>
            </a:r>
          </a:p>
          <a:p>
            <a:pPr lvl="0"/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VM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6690898-B9C3-56EB-5821-36EDE0A70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80288"/>
            <a:ext cx="5943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8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173193"/>
            <a:ext cx="7257691" cy="11300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Create a VM with two subnets and delete it safely.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23903"/>
              </p:ext>
            </p:extLst>
          </p:nvPr>
        </p:nvGraphicFramePr>
        <p:xfrm>
          <a:off x="2209800" y="2806460"/>
          <a:ext cx="725769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3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Creating a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VNet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Two Subnets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239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Deploying VMs into Subnets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Three Screenshots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Verifying Connectivity between VMs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Two Screenshots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8576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5E99FA-492C-4C5E-9893-0F326B1B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2B7D02C-F642-492B-8E97-FDE1C0FDA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EC6425-D2AA-4ED7-8955-375BF90E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362" y="1384215"/>
            <a:ext cx="5120255" cy="5801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28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Commonly asked questions.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D0BA34-24BC-4C63-945A-90AA854E1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C22B73B-8888-45A2-85B6-7AB09F8DE173}"/>
              </a:ext>
            </a:extLst>
          </p:cNvPr>
          <p:cNvSpPr txBox="1">
            <a:spLocks/>
          </p:cNvSpPr>
          <p:nvPr/>
        </p:nvSpPr>
        <p:spPr>
          <a:xfrm>
            <a:off x="3347049" y="2255218"/>
            <a:ext cx="5210007" cy="390333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/24 network prefix, how many usable IPv4 host addresses are there?</a:t>
            </a:r>
          </a:p>
          <a:p>
            <a:pPr defTabSz="4572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There are 254 usable Ip addresses.</a:t>
            </a:r>
          </a:p>
          <a:p>
            <a:pPr defTabSz="4572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Why is the number of available IP addresses for Subnet0 (10.0.0.0/24) or Subnet1 (10.0.1.0/24) shown as 251? </a:t>
            </a:r>
          </a:p>
          <a:p>
            <a:pPr defTabSz="4572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service does not want to leave excess addresses for allocation.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47415D-11C2-4BA0-A3EE-E0DA219B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318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442377" y="-17413"/>
            <a:ext cx="3409782" cy="403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Deploying VMs into Subnets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F0A248-AB48-3950-D5A7-5CFBDCDEC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38" y="923026"/>
            <a:ext cx="6489819" cy="5063706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705716" y="2582480"/>
            <a:ext cx="2701718" cy="23259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screenshot shows the </a:t>
            </a:r>
            <a:r>
              <a:rPr lang="en-US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section of the </a:t>
            </a:r>
            <a:r>
              <a:rPr lang="en-US" sz="2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Subnet0</a:t>
            </a:r>
            <a:r>
              <a:rPr lang="en-US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page, showing the networking and size information of the VM.</a:t>
            </a:r>
          </a:p>
        </p:txBody>
      </p:sp>
    </p:spTree>
    <p:extLst>
      <p:ext uri="{BB962C8B-B14F-4D97-AF65-F5344CB8AC3E}">
        <p14:creationId xmlns:p14="http://schemas.microsoft.com/office/powerpoint/2010/main" val="57829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91223" y="1738739"/>
            <a:ext cx="340978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Deploying VM’s into subnets cont’d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601255" y="1964168"/>
            <a:ext cx="3409782" cy="403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92000"/>
              <a:buNone/>
            </a:pPr>
            <a:r>
              <a:rPr lang="en-US" sz="2000" dirty="0">
                <a:solidFill>
                  <a:schemeClr val="bg1"/>
                </a:solidFill>
              </a:rPr>
              <a:t>This screenshot shows a topology diagram of the  </a:t>
            </a:r>
            <a:r>
              <a:rPr lang="en-US" sz="2000" dirty="0" err="1">
                <a:solidFill>
                  <a:schemeClr val="bg1"/>
                </a:solidFill>
              </a:rPr>
              <a:t>VNet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NETW211-Vnet-ZS</a:t>
            </a:r>
            <a:r>
              <a:rPr lang="en-US" sz="2000" dirty="0">
                <a:solidFill>
                  <a:schemeClr val="bg1"/>
                </a:solidFill>
              </a:rPr>
              <a:t> with two subnets and one VM in the subnet.</a:t>
            </a:r>
          </a:p>
        </p:txBody>
      </p:sp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95AFE492-359F-2A54-3FC2-07A71DA2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10" y="1043709"/>
            <a:ext cx="6783232" cy="48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695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586370-B0FB-4108-8B4F-329716A22E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B48092-4A2C-4E16-B971-9ACADFFF69E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E503B719-B9A6-4DC9-AA9D-06F16B758B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design</Template>
  <TotalTime>95</TotalTime>
  <Words>772</Words>
  <Application>Microsoft Office PowerPoint</Application>
  <PresentationFormat>Widescreen</PresentationFormat>
  <Paragraphs>100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Gill Sans MT</vt:lpstr>
      <vt:lpstr>Times New Roman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Commonly asked questions.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Popular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taking an interest in this project.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design</dc:title>
  <dc:creator>zachariah swanson</dc:creator>
  <cp:lastModifiedBy>zachariah swanson</cp:lastModifiedBy>
  <cp:revision>1</cp:revision>
  <dcterms:created xsi:type="dcterms:W3CDTF">2022-06-22T18:48:18Z</dcterms:created>
  <dcterms:modified xsi:type="dcterms:W3CDTF">2022-06-22T20:28:31Z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