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3" r:id="rId2"/>
  </p:sldMasterIdLst>
  <p:sldIdLst>
    <p:sldId id="256" r:id="rId3"/>
    <p:sldId id="29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10DF-B555-4D30-B35E-2297D59E32D0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6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79F-E600-4AC1-A639-0B9FB8286C38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5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5D60-A842-4D08-9D7D-A7A57AB501A2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9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6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2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5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9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28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8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F1F9-9322-493A-A9EE-BB75692CE5F5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50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24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51-4D5E-4D23-8181-86A5B05D5351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1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9FCA-87F3-427A-B1A2-15346103C68A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5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F709-7E2D-49E6-A629-D8E3363D194F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5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A921-9375-4BAA-A7C2-7975528669FA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5425-F285-48AE-A409-A618E3EEA628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5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A94D-7D6A-4378-93F6-A3A33186E34B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8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C0F9-687B-4417-9D77-CE2D7AD8C321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18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</a:extLst>
            </p:cNvPr>
            <p:cNvSpPr/>
            <p:nvPr/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9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</a:extLst>
            </p:cNvPr>
            <p:cNvSpPr/>
            <p:nvPr/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0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</a:extLst>
            </p:cNvPr>
            <p:cNvSpPr/>
            <p:nvPr/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</a:extLst>
            </p:cNvPr>
            <p:cNvSpPr/>
            <p:nvPr/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</a:extLst>
            </p:cNvPr>
            <p:cNvSpPr/>
            <p:nvPr/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Oval 22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</a:extLst>
            </p:cNvPr>
            <p:cNvSpPr/>
            <p:nvPr/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FD30-2122-4F4A-97B4-D0A849E36C5F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4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egoe UI" panose="020B0502040204020203" pitchFamily="34" charset="0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CF61B5B8-2230-2B7D-99CF-E0ADF6E4B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5" b="8178"/>
          <a:stretch/>
        </p:blipFill>
        <p:spPr>
          <a:xfrm>
            <a:off x="20" y="-3913"/>
            <a:ext cx="12191980" cy="68579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F6F869-F143-4607-BEE5-AA6FEB71E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29" y="254882"/>
            <a:ext cx="2063695" cy="2594445"/>
            <a:chOff x="438029" y="254882"/>
            <a:chExt cx="2063695" cy="2594445"/>
          </a:xfrm>
        </p:grpSpPr>
        <p:sp useBgFill="1">
          <p:nvSpPr>
            <p:cNvPr id="12" name="Graphic 10">
              <a:extLst>
                <a:ext uri="{FF2B5EF4-FFF2-40B4-BE49-F238E27FC236}">
                  <a16:creationId xmlns:a16="http://schemas.microsoft.com/office/drawing/2014/main" id="{C75470B2-BBA7-4280-A6F6-FAE9E9F1C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559425" y="995030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3" name="Oval 12">
              <a:extLst>
                <a:ext uri="{FF2B5EF4-FFF2-40B4-BE49-F238E27FC236}">
                  <a16:creationId xmlns:a16="http://schemas.microsoft.com/office/drawing/2014/main" id="{9A54C6CC-DDAA-4A39-ADF6-3C8475C59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286000" y="1378534"/>
              <a:ext cx="215724" cy="215724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4" name="Oval 13">
              <a:extLst>
                <a:ext uri="{FF2B5EF4-FFF2-40B4-BE49-F238E27FC236}">
                  <a16:creationId xmlns:a16="http://schemas.microsoft.com/office/drawing/2014/main" id="{714358CC-CF77-4F38-89E2-D6A3ABD0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8029" y="254882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5" name="Oval 14">
              <a:extLst>
                <a:ext uri="{FF2B5EF4-FFF2-40B4-BE49-F238E27FC236}">
                  <a16:creationId xmlns:a16="http://schemas.microsoft.com/office/drawing/2014/main" id="{0CB44DA0-4772-4F1E-982F-12BAC7C58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38200" y="2514942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16D4481-06E0-406F-B2B0-A78607E35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2">
              <a:alpha val="40000"/>
            </a:scheme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F07E5-8B9B-DB3B-3D0A-18940A411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905"/>
            <a:ext cx="9144000" cy="318427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Exploring physics with IoT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2914B-FAFF-7D2D-487D-58EAEAB7F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351" y="4324949"/>
            <a:ext cx="9144000" cy="1495379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00"/>
                </a:solidFill>
              </a:rPr>
              <a:t>In this slide-show I explore the world of physics using Internet of Things pack.  I preformed five experiments learning basic physics along the way.</a:t>
            </a:r>
          </a:p>
        </p:txBody>
      </p:sp>
    </p:spTree>
    <p:extLst>
      <p:ext uri="{BB962C8B-B14F-4D97-AF65-F5344CB8AC3E}">
        <p14:creationId xmlns:p14="http://schemas.microsoft.com/office/powerpoint/2010/main" val="245744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35A6-78B3-40AC-9630-CF36D030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Raw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7FF2E-83E9-477A-B7A4-F7D771078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Screenshot of Serial Monitor from Arduino IDE showing raw data. </a:t>
            </a:r>
          </a:p>
          <a:p>
            <a:r>
              <a:rPr lang="en-US" b="1" dirty="0"/>
              <a:t>Must include your name displayed in the serial monitor.</a:t>
            </a:r>
          </a:p>
          <a:p>
            <a:r>
              <a:rPr lang="en-US" b="1" dirty="0"/>
              <a:t>Make sure “show timestamp” is NOT selected.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1690C-666C-0F60-E7AA-0C2D694BC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587" y="674200"/>
            <a:ext cx="2676899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Data Collection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91AF4BC-7AC1-4F23-BCE8-BB35FAEC7EF4}"/>
              </a:ext>
            </a:extLst>
          </p:cNvPr>
          <p:cNvGraphicFramePr>
            <a:graphicFrameLocks noGrp="1"/>
          </p:cNvGraphicFramePr>
          <p:nvPr/>
        </p:nvGraphicFramePr>
        <p:xfrm>
          <a:off x="980677" y="1764567"/>
          <a:ext cx="10084257" cy="4555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288">
                  <a:extLst>
                    <a:ext uri="{9D8B030D-6E8A-4147-A177-3AD203B41FA5}">
                      <a16:colId xmlns:a16="http://schemas.microsoft.com/office/drawing/2014/main" val="2680175028"/>
                    </a:ext>
                  </a:extLst>
                </a:gridCol>
                <a:gridCol w="1773567">
                  <a:extLst>
                    <a:ext uri="{9D8B030D-6E8A-4147-A177-3AD203B41FA5}">
                      <a16:colId xmlns:a16="http://schemas.microsoft.com/office/drawing/2014/main" val="1768498984"/>
                    </a:ext>
                  </a:extLst>
                </a:gridCol>
                <a:gridCol w="1773567">
                  <a:extLst>
                    <a:ext uri="{9D8B030D-6E8A-4147-A177-3AD203B41FA5}">
                      <a16:colId xmlns:a16="http://schemas.microsoft.com/office/drawing/2014/main" val="1249046169"/>
                    </a:ext>
                  </a:extLst>
                </a:gridCol>
                <a:gridCol w="1724279">
                  <a:extLst>
                    <a:ext uri="{9D8B030D-6E8A-4147-A177-3AD203B41FA5}">
                      <a16:colId xmlns:a16="http://schemas.microsoft.com/office/drawing/2014/main" val="4042757085"/>
                    </a:ext>
                  </a:extLst>
                </a:gridCol>
                <a:gridCol w="1774278">
                  <a:extLst>
                    <a:ext uri="{9D8B030D-6E8A-4147-A177-3AD203B41FA5}">
                      <a16:colId xmlns:a16="http://schemas.microsoft.com/office/drawing/2014/main" val="3508748709"/>
                    </a:ext>
                  </a:extLst>
                </a:gridCol>
                <a:gridCol w="1774278">
                  <a:extLst>
                    <a:ext uri="{9D8B030D-6E8A-4147-A177-3AD203B41FA5}">
                      <a16:colId xmlns:a16="http://schemas.microsoft.com/office/drawing/2014/main" val="650233730"/>
                    </a:ext>
                  </a:extLst>
                </a:gridCol>
              </a:tblGrid>
              <a:tr h="10983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Trial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Ruler Distance (cm)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Total Roundtrip Distance (m)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from Serial Monitor (microseconds)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Roundtrip time (s)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Velocity = distance/time (m/s)</a:t>
                      </a:r>
                      <a:endParaRPr lang="en-US" sz="1600" kern="10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6371964"/>
                  </a:ext>
                </a:extLst>
              </a:tr>
              <a:tr h="691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1</a:t>
                      </a:r>
                      <a:endParaRPr lang="en-US" sz="1600" kern="10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4cm 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0.04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176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0.000176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227 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1295801"/>
                  </a:ext>
                </a:extLst>
              </a:tr>
              <a:tr h="691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2</a:t>
                      </a:r>
                      <a:endParaRPr lang="en-US" sz="1600" kern="10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6cm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0.06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 185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0.000185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324 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580240"/>
                  </a:ext>
                </a:extLst>
              </a:tr>
              <a:tr h="691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3</a:t>
                      </a:r>
                      <a:endParaRPr lang="en-US" sz="1600" kern="10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 10cm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0.010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 198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0.000198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50.5 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5527295"/>
                  </a:ext>
                </a:extLst>
              </a:tr>
              <a:tr h="691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4</a:t>
                      </a:r>
                      <a:endParaRPr lang="en-US" sz="1600" kern="10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20cm 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0.020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503 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0.000503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39.8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4470191"/>
                  </a:ext>
                </a:extLst>
              </a:tr>
              <a:tr h="691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</a:rPr>
                        <a:t>5</a:t>
                      </a:r>
                      <a:endParaRPr lang="en-US" sz="1600" kern="10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 34cm 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0.034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  958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SimSun" panose="02010600030101010101" pitchFamily="2" charset="-122"/>
                          <a:cs typeface="Lucida Sans" panose="020B0602030504020204" pitchFamily="34" charset="0"/>
                        </a:rPr>
                        <a:t>0.000958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35.5 </a:t>
                      </a:r>
                      <a:endParaRPr lang="en-US" sz="1600" kern="100" dirty="0">
                        <a:effectLst/>
                        <a:latin typeface="+mn-lt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095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5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4769D9-FDB0-4A7D-ADED-70FACB811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45" y="5274009"/>
            <a:ext cx="3409403" cy="54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3EF1A-9D73-4ECF-8D33-EFD5F820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45" y="3146883"/>
            <a:ext cx="3409403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Data </a:t>
            </a:r>
            <a:r>
              <a:rPr lang="en-US" dirty="0"/>
              <a:t>Analysis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BB22-E52E-475E-A637-B8C80B6E31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Average velocity from table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Percent difference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𝑠𝑜𝑢𝑛𝑑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=343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BB22-E52E-475E-A637-B8C80B6E3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51E027-C6AB-44A8-8B52-DC4ABBE2B670}"/>
                  </a:ext>
                </a:extLst>
              </p:cNvPr>
              <p:cNvSpPr/>
              <p:nvPr/>
            </p:nvSpPr>
            <p:spPr>
              <a:xfrm>
                <a:off x="1517345" y="2467931"/>
                <a:ext cx="3314754" cy="595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51E027-C6AB-44A8-8B52-DC4ABBE2B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45" y="2467931"/>
                <a:ext cx="3314754" cy="595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9C1325-020B-4670-B3DB-1D82E88B0052}"/>
                  </a:ext>
                </a:extLst>
              </p:cNvPr>
              <p:cNvSpPr/>
              <p:nvPr/>
            </p:nvSpPr>
            <p:spPr>
              <a:xfrm>
                <a:off x="1517345" y="4486921"/>
                <a:ext cx="4815742" cy="7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𝑃𝑒𝑟𝑐𝑒𝑛𝑡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𝑑𝑖𝑓𝑓𝑒𝑟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𝑛𝑐𝑒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𝑎𝑣𝑔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𝑠𝑜𝑢𝑛𝑑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𝑠𝑜𝑢𝑛𝑑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9C1325-020B-4670-B3DB-1D82E88B0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45" y="4486921"/>
                <a:ext cx="4815742" cy="717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99C8000-0337-42DB-B74E-F41FE05FC467}"/>
              </a:ext>
            </a:extLst>
          </p:cNvPr>
          <p:cNvSpPr txBox="1"/>
          <p:nvPr/>
        </p:nvSpPr>
        <p:spPr>
          <a:xfrm>
            <a:off x="3717914" y="5203942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874EC-A3B0-439C-ADEB-52723C07BA30}"/>
              </a:ext>
            </a:extLst>
          </p:cNvPr>
          <p:cNvSpPr txBox="1"/>
          <p:nvPr/>
        </p:nvSpPr>
        <p:spPr>
          <a:xfrm>
            <a:off x="3800358" y="3063240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m/s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0E75C-5A4F-413E-8467-45093B841178}"/>
              </a:ext>
            </a:extLst>
          </p:cNvPr>
          <p:cNvSpPr txBox="1"/>
          <p:nvPr/>
        </p:nvSpPr>
        <p:spPr>
          <a:xfrm>
            <a:off x="2375291" y="5203942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60.6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AD3F9-C187-4247-875C-34C36A9BEF0D}"/>
              </a:ext>
            </a:extLst>
          </p:cNvPr>
          <p:cNvSpPr txBox="1"/>
          <p:nvPr/>
        </p:nvSpPr>
        <p:spPr>
          <a:xfrm>
            <a:off x="1874340" y="3143311"/>
            <a:ext cx="232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135</a:t>
            </a:r>
          </a:p>
        </p:txBody>
      </p:sp>
    </p:spTree>
    <p:extLst>
      <p:ext uri="{BB962C8B-B14F-4D97-AF65-F5344CB8AC3E}">
        <p14:creationId xmlns:p14="http://schemas.microsoft.com/office/powerpoint/2010/main" val="258919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FADDAB32-E602-42AB-85E5-81A683738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en-US" dirty="0"/>
                  <a:t>Discuss the results and comment on the source of errors. </a:t>
                </a:r>
              </a:p>
              <a:p>
                <a:pPr lvl="1"/>
                <a:r>
                  <a:rPr lang="en-US" dirty="0"/>
                  <a:t>Answer: The sensor was not very accurate and took many attempts to get useful data.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0"/>
                <a:r>
                  <a:rPr lang="en-US" dirty="0"/>
                  <a:t>What is the dependence of temperature, humidity, and atmospheric pressure on the speed of sound? How does it affect the results?</a:t>
                </a:r>
              </a:p>
              <a:p>
                <a:pPr lvl="0"/>
                <a:r>
                  <a:rPr lang="en-US" dirty="0"/>
                  <a:t>Answer:</a:t>
                </a:r>
                <a:r>
                  <a:rPr lang="en-US" b="0" i="0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 The speed of sound with respect to temperature is: </a:t>
                </a:r>
                <a:r>
                  <a:rPr lang="en-US" dirty="0">
                    <a:latin typeface="Arial" panose="020B0604020202020204" pitchFamily="34" charset="0"/>
                  </a:rPr>
                  <a:t>v = 331 + 0.6*T</a:t>
                </a:r>
                <a:r>
                  <a:rPr lang="en-US" b="0" i="0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 where T is temperature. 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effectLst/>
                  </a:rPr>
                  <a:t>The speed of sound in a gas is:</a:t>
                </a:r>
                <a:r>
                  <a:rPr lang="en-US" altLang="en-US" dirty="0"/>
                  <a:t> 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effectLst/>
                  </a:rPr>
                  <a:t>c=</a:t>
                </a:r>
                <a14:m>
                  <m:oMath xmlns:m="http://schemas.openxmlformats.org/officeDocument/2006/math">
                    <m:r>
                      <a:rPr kumimoji="0" lang="en-US" altLang="en-US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nor/>
                      </m:rPr>
                      <a:rPr lang="el-GR"/>
                      <m:t>γ</m:t>
                    </m:r>
                  </m:oMath>
                </a14:m>
                <a:r>
                  <a:rPr lang="en-US" dirty="0"/>
                  <a:t>RTM this also accounts for atmospheric pressure. If the temperature is high the velocity becomes faster.</a:t>
                </a:r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FADDAB32-E602-42AB-85E5-81A683738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9" t="-4622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65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F45EF-8068-49B8-AFAE-404F6EB1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1212FA-3FAE-4729-825F-6618CD414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-2"/>
            <a:ext cx="12188952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921CEF-5829-422A-8B7E-C7CFB1148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766" y="168477"/>
            <a:ext cx="11959928" cy="6064877"/>
            <a:chOff x="34766" y="168477"/>
            <a:chExt cx="11959928" cy="6064877"/>
          </a:xfrm>
        </p:grpSpPr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5C623D89-3F4C-41A4-A696-39EE5585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4766" y="455426"/>
              <a:ext cx="1349244" cy="134924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solidFill>
              <a:schemeClr val="accent2"/>
            </a:solidFill>
            <a:ln w="3848" cap="flat">
              <a:noFill/>
              <a:prstDash val="solid"/>
              <a:miter/>
            </a:ln>
            <a:effectLst>
              <a:outerShdw blurRad="101600" dist="38100" dir="16200000" rotWithShape="0">
                <a:srgbClr val="000000">
                  <a:alpha val="2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10">
              <a:extLst>
                <a:ext uri="{FF2B5EF4-FFF2-40B4-BE49-F238E27FC236}">
                  <a16:creationId xmlns:a16="http://schemas.microsoft.com/office/drawing/2014/main" id="{9C4EFFF5-2507-4FAC-94FF-5D4FC3E3F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973121" y="455200"/>
              <a:ext cx="485348" cy="485348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solidFill>
              <a:schemeClr val="accent2"/>
            </a:solidFill>
            <a:ln w="3848" cap="flat">
              <a:noFill/>
              <a:prstDash val="solid"/>
              <a:miter/>
            </a:ln>
            <a:effectLst>
              <a:outerShdw blurRad="101600" dist="38100" dir="16200000" rotWithShape="0">
                <a:srgbClr val="000000">
                  <a:alpha val="2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7" name="Graphic 10">
              <a:extLst>
                <a:ext uri="{FF2B5EF4-FFF2-40B4-BE49-F238E27FC236}">
                  <a16:creationId xmlns:a16="http://schemas.microsoft.com/office/drawing/2014/main" id="{04BE7263-8990-44DD-90E4-60F654375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551227" y="168477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solidFill>
              <a:schemeClr val="accent2"/>
            </a:solidFill>
            <a:ln w="3848" cap="flat">
              <a:noFill/>
              <a:prstDash val="solid"/>
              <a:miter/>
            </a:ln>
            <a:effectLst>
              <a:outerShdw blurRad="101600" dist="38100" dir="16200000" rotWithShape="0">
                <a:srgbClr val="000000">
                  <a:alpha val="2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8" name="Graphic 10">
              <a:extLst>
                <a:ext uri="{FF2B5EF4-FFF2-40B4-BE49-F238E27FC236}">
                  <a16:creationId xmlns:a16="http://schemas.microsoft.com/office/drawing/2014/main" id="{9467587E-F099-44B9-AD7C-578FDE476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717017" y="5456180"/>
              <a:ext cx="777174" cy="7771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solidFill>
              <a:schemeClr val="accent2"/>
            </a:solidFill>
            <a:ln w="3848" cap="flat">
              <a:noFill/>
              <a:prstDash val="solid"/>
              <a:miter/>
            </a:ln>
            <a:effectLst>
              <a:outerShdw blurRad="101600" dist="38100" dir="16200000" rotWithShape="0">
                <a:srgbClr val="000000">
                  <a:alpha val="2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DF32BB-D6CB-432E-B840-21CAE2BE3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078970" y="1198934"/>
              <a:ext cx="261660" cy="261660"/>
            </a:xfrm>
            <a:prstGeom prst="ellipse">
              <a:avLst/>
            </a:prstGeom>
            <a:solidFill>
              <a:schemeClr val="accent2"/>
            </a:solidFill>
            <a:ln w="3848" cap="flat">
              <a:noFill/>
              <a:prstDash val="solid"/>
              <a:miter/>
            </a:ln>
            <a:effectLst>
              <a:outerShdw blurRad="101600" dist="38100" dir="16200000" rotWithShape="0">
                <a:srgbClr val="000000">
                  <a:alpha val="2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0" name="Oval 19">
              <a:extLst>
                <a:ext uri="{FF2B5EF4-FFF2-40B4-BE49-F238E27FC236}">
                  <a16:creationId xmlns:a16="http://schemas.microsoft.com/office/drawing/2014/main" id="{BE002FF5-FB7B-485D-92F6-614DFA6AB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1733034" y="5367357"/>
              <a:ext cx="261660" cy="261660"/>
            </a:xfrm>
            <a:prstGeom prst="ellipse">
              <a:avLst/>
            </a:prstGeom>
            <a:solidFill>
              <a:schemeClr val="accent2"/>
            </a:solidFill>
            <a:ln w="3848" cap="flat">
              <a:noFill/>
              <a:prstDash val="solid"/>
              <a:miter/>
            </a:ln>
            <a:effectLst>
              <a:outerShdw blurRad="101600" dist="38100" dir="16200000" rotWithShape="0">
                <a:srgbClr val="000000">
                  <a:alpha val="2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3CEC0F-CBF3-43A6-A64F-61054294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46085" y="5215745"/>
              <a:ext cx="418430" cy="418430"/>
            </a:xfrm>
            <a:prstGeom prst="ellipse">
              <a:avLst/>
            </a:prstGeom>
            <a:solidFill>
              <a:schemeClr val="accent2"/>
            </a:solidFill>
            <a:ln w="3848" cap="flat">
              <a:noFill/>
              <a:prstDash val="solid"/>
              <a:miter/>
            </a:ln>
            <a:effectLst>
              <a:outerShdw blurRad="101600" dist="38100" dir="16200000" rotWithShape="0">
                <a:srgbClr val="000000">
                  <a:alpha val="2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2722-A8E9-C85F-A1DE-F9321624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663" y="2948363"/>
            <a:ext cx="8188032" cy="3176250"/>
          </a:xfrm>
        </p:spPr>
        <p:txBody>
          <a:bodyPr anchor="t">
            <a:normAutofit/>
          </a:bodyPr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This is my gravity experiment. I use a 7inch notebook weighing 1.38Lbs and dropping it from 3cm away form the sensor. The sensor detects the book and tracks its movement in microseconds until it hits the ground. I then take that data for statistical data.</a:t>
            </a:r>
          </a:p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6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3384000" cy="1494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700"/>
              <a:t>Experimental Set-up (Picture)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1"/>
            <a:ext cx="3384000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Materials List: 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Mega 2560 Board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Ultrasonic sensor HC-SR04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Male to Male Wires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Breadboard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Large and flat object that is not susceptible to air resistance to undergo free fall motion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Picture 4" descr="A picture containing text, indoor, computer, keyboard&#10;&#10;Description automatically generated">
            <a:extLst>
              <a:ext uri="{FF2B5EF4-FFF2-40B4-BE49-F238E27FC236}">
                <a16:creationId xmlns:a16="http://schemas.microsoft.com/office/drawing/2014/main" id="{088FD640-1ADE-4BFE-93DA-DD303B6A2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r="28595" b="-1"/>
          <a:stretch/>
        </p:blipFill>
        <p:spPr>
          <a:xfrm>
            <a:off x="4849792" y="643468"/>
            <a:ext cx="6697800" cy="59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1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0132B-772A-4741-9DCF-A50A1FA0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Serial Monitor 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05F08-3FCA-414C-AC2D-5D600DFBB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9818" y="640082"/>
            <a:ext cx="6848715" cy="2484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Include screenshot of raw data showing the start of the fall and end of the fall of one trial.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/>
              <a:t>Must include your name displayed in the serial monitor.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/>
              <a:t>Make sure “show timestamp” is NOT selected.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90019-8A46-4578-85B1-5C1E3DBA3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7" y="3822440"/>
            <a:ext cx="6894236" cy="1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3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0132B-772A-4741-9DCF-A50A1FA0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Excel Table </a:t>
            </a:r>
            <a:b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05F08-3FCA-414C-AC2D-5D600DFBB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Include all values in the Excel table for a single trial showing the fall distance in centimeters and meters as a function of time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>
                    <a:alpha val="60000"/>
                  </a:schemeClr>
                </a:solidFill>
              </a:rPr>
              <a:t>Be sure your drop your drop is long enough to experience free-fall.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>
                    <a:alpha val="60000"/>
                  </a:schemeClr>
                </a:solidFill>
              </a:rPr>
              <a:t>A good drop is from a height of a table or countertop. </a:t>
            </a:r>
            <a:endParaRPr lang="en-US" sz="20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FEE6F-7D3B-44FD-A73B-93CE0B634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857" y="0"/>
            <a:ext cx="2997843" cy="68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2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132B-772A-4741-9DCF-A50A1FA0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Excel Graph</a:t>
            </a:r>
            <a:br>
              <a:rPr lang="en-US" sz="4400" dirty="0"/>
            </a:br>
            <a:r>
              <a:rPr lang="en-US" sz="4400" dirty="0"/>
              <a:t>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05F08-3FCA-414C-AC2D-5D600DFBB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Include Excel graph for a single trial showing the fall distance as a function of time. </a:t>
            </a:r>
          </a:p>
          <a:p>
            <a:r>
              <a:rPr lang="en-US" b="1" dirty="0"/>
              <a:t>Confirm that most data points fall along the curve fitting.</a:t>
            </a:r>
          </a:p>
          <a:p>
            <a:r>
              <a:rPr lang="en-US" b="1" dirty="0"/>
              <a:t>The x</a:t>
            </a:r>
            <a:r>
              <a:rPr lang="en-US" b="1" baseline="30000" dirty="0"/>
              <a:t>2 </a:t>
            </a:r>
            <a:r>
              <a:rPr lang="en-US" b="1" dirty="0"/>
              <a:t>coefficient should be between 2.5 and 7.5 such that its yields an acceleration value between 5 m/s</a:t>
            </a:r>
            <a:r>
              <a:rPr lang="en-US" b="1" baseline="30000" dirty="0"/>
              <a:t>2 </a:t>
            </a:r>
            <a:r>
              <a:rPr lang="en-US" b="1" dirty="0"/>
              <a:t>and 15 m/s</a:t>
            </a:r>
            <a:r>
              <a:rPr lang="en-US" b="1" baseline="30000" dirty="0"/>
              <a:t>2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5FDAB-C371-4B22-B8BD-E6628D28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83" y="1045595"/>
            <a:ext cx="5832262" cy="45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Data Collection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68CBE3-DA34-4E26-9621-6F85D54401F7}"/>
              </a:ext>
            </a:extLst>
          </p:cNvPr>
          <p:cNvGraphicFramePr>
            <a:graphicFrameLocks noGrp="1"/>
          </p:cNvGraphicFramePr>
          <p:nvPr/>
        </p:nvGraphicFramePr>
        <p:xfrm>
          <a:off x="3278320" y="2118164"/>
          <a:ext cx="6197752" cy="418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090">
                  <a:extLst>
                    <a:ext uri="{9D8B030D-6E8A-4147-A177-3AD203B41FA5}">
                      <a16:colId xmlns:a16="http://schemas.microsoft.com/office/drawing/2014/main" val="2680175028"/>
                    </a:ext>
                  </a:extLst>
                </a:gridCol>
                <a:gridCol w="2284831">
                  <a:extLst>
                    <a:ext uri="{9D8B030D-6E8A-4147-A177-3AD203B41FA5}">
                      <a16:colId xmlns:a16="http://schemas.microsoft.com/office/drawing/2014/main" val="1075304185"/>
                    </a:ext>
                  </a:extLst>
                </a:gridCol>
                <a:gridCol w="2284831">
                  <a:extLst>
                    <a:ext uri="{9D8B030D-6E8A-4147-A177-3AD203B41FA5}">
                      <a16:colId xmlns:a16="http://schemas.microsoft.com/office/drawing/2014/main" val="650233730"/>
                    </a:ext>
                  </a:extLst>
                </a:gridCol>
              </a:tblGrid>
              <a:tr h="1009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Trial</a:t>
                      </a: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</a:rPr>
                        <a:t>x</a:t>
                      </a:r>
                      <a:r>
                        <a:rPr lang="en-US" sz="1600" kern="100" baseline="30000" dirty="0">
                          <a:effectLst/>
                        </a:rPr>
                        <a:t>2   </a:t>
                      </a:r>
                      <a:r>
                        <a:rPr lang="en-US" sz="1600" kern="100" dirty="0">
                          <a:effectLst/>
                        </a:rPr>
                        <a:t>coefficient value </a:t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en-US" sz="1600" kern="100" dirty="0">
                          <a:effectLst/>
                        </a:rPr>
                        <a:t>from curve fitting</a:t>
                      </a: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</a:rPr>
                        <a:t>Acceleration (m/s</a:t>
                      </a:r>
                      <a:r>
                        <a:rPr lang="en-US" sz="1600" kern="100" baseline="30000" dirty="0">
                          <a:effectLst/>
                        </a:rPr>
                        <a:t>2</a:t>
                      </a:r>
                      <a:r>
                        <a:rPr lang="en-US" sz="1600" kern="100" dirty="0">
                          <a:effectLst/>
                        </a:rPr>
                        <a:t>) </a:t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en-US" sz="1600" kern="100" dirty="0">
                          <a:effectLst/>
                        </a:rPr>
                        <a:t>= 2* (x</a:t>
                      </a:r>
                      <a:r>
                        <a:rPr lang="en-US" sz="1600" kern="100" baseline="30000" dirty="0">
                          <a:effectLst/>
                        </a:rPr>
                        <a:t>2  </a:t>
                      </a:r>
                      <a:r>
                        <a:rPr lang="en-US" sz="1600" kern="100" dirty="0">
                          <a:effectLst/>
                        </a:rPr>
                        <a:t>coefficient) </a:t>
                      </a: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6371964"/>
                  </a:ext>
                </a:extLst>
              </a:tr>
              <a:tr h="635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</a:t>
                      </a:r>
                      <a:endParaRPr lang="en-US" sz="1600" kern="10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en-US" sz="1600" kern="10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1295801"/>
                  </a:ext>
                </a:extLst>
              </a:tr>
              <a:tr h="635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en-US" sz="1600" kern="10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580240"/>
                  </a:ext>
                </a:extLst>
              </a:tr>
              <a:tr h="635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</a:t>
                      </a:r>
                      <a:endParaRPr lang="en-US" sz="1600" kern="10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5527295"/>
                  </a:ext>
                </a:extLst>
              </a:tr>
              <a:tr h="635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en-US" sz="1600" kern="10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4470191"/>
                  </a:ext>
                </a:extLst>
              </a:tr>
              <a:tr h="635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</a:t>
                      </a:r>
                      <a:endParaRPr lang="en-US" sz="1600" kern="10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Liberation Serif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095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1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D267E-0610-49D7-4434-F75B4520F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following five slides I set up the prerequisites for the experiments to follow. I must ensure I have all the requisite parts for any </a:t>
            </a:r>
            <a:r>
              <a:rPr lang="en-US" dirty="0" err="1"/>
              <a:t>expiriments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41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7B2742-077E-4404-9005-6137BA961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45" y="3114513"/>
            <a:ext cx="3409403" cy="548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381064-97DB-4393-AC1B-6C13C2738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45" y="5249944"/>
            <a:ext cx="3409403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BB22-E52E-475E-A637-B8C80B6E31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Average acceleration from table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Percent difference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=9.8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BB22-E52E-475E-A637-B8C80B6E3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51E027-C6AB-44A8-8B52-DC4ABBE2B670}"/>
                  </a:ext>
                </a:extLst>
              </p:cNvPr>
              <p:cNvSpPr/>
              <p:nvPr/>
            </p:nvSpPr>
            <p:spPr>
              <a:xfrm>
                <a:off x="1517345" y="2467931"/>
                <a:ext cx="3317318" cy="626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endParaRPr lang="en-US" sz="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51E027-C6AB-44A8-8B52-DC4ABBE2B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45" y="2467931"/>
                <a:ext cx="3317318" cy="626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9C1325-020B-4670-B3DB-1D82E88B0052}"/>
                  </a:ext>
                </a:extLst>
              </p:cNvPr>
              <p:cNvSpPr/>
              <p:nvPr/>
            </p:nvSpPr>
            <p:spPr>
              <a:xfrm>
                <a:off x="1517345" y="4486921"/>
                <a:ext cx="4282006" cy="719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𝑃𝑒𝑟𝑐𝑒𝑛𝑡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𝑑𝑖𝑓𝑓𝑒𝑟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𝑛𝑐𝑒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𝑎𝑣𝑔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9C1325-020B-4670-B3DB-1D82E88B0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45" y="4486921"/>
                <a:ext cx="4282006" cy="719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1B28AE2-0C8D-4AA2-BAF6-9A7418D65F87}"/>
              </a:ext>
            </a:extLst>
          </p:cNvPr>
          <p:cNvSpPr txBox="1"/>
          <p:nvPr/>
        </p:nvSpPr>
        <p:spPr>
          <a:xfrm>
            <a:off x="3717914" y="3047425"/>
            <a:ext cx="112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m/s</a:t>
            </a:r>
            <a:r>
              <a:rPr lang="en-US" b="1" baseline="30000"/>
              <a:t>2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A3970E-98B5-4CFB-AE7B-57375830F9FC}"/>
              </a:ext>
            </a:extLst>
          </p:cNvPr>
          <p:cNvSpPr txBox="1"/>
          <p:nvPr/>
        </p:nvSpPr>
        <p:spPr>
          <a:xfrm>
            <a:off x="2401170" y="5201181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88.8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5CE721-EC84-4D19-AB79-004EF0FC37F9}"/>
              </a:ext>
            </a:extLst>
          </p:cNvPr>
          <p:cNvSpPr txBox="1"/>
          <p:nvPr/>
        </p:nvSpPr>
        <p:spPr>
          <a:xfrm>
            <a:off x="3717914" y="5179877"/>
            <a:ext cx="112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m/s</a:t>
            </a:r>
            <a:r>
              <a:rPr lang="en-US" b="1" baseline="30000"/>
              <a:t>2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F42237-74A3-4131-9EF6-DEE627D6FC52}"/>
              </a:ext>
            </a:extLst>
          </p:cNvPr>
          <p:cNvSpPr txBox="1"/>
          <p:nvPr/>
        </p:nvSpPr>
        <p:spPr>
          <a:xfrm>
            <a:off x="2401170" y="3063240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1.09585</a:t>
            </a:r>
          </a:p>
        </p:txBody>
      </p:sp>
    </p:spTree>
    <p:extLst>
      <p:ext uri="{BB962C8B-B14F-4D97-AF65-F5344CB8AC3E}">
        <p14:creationId xmlns:p14="http://schemas.microsoft.com/office/powerpoint/2010/main" val="386876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7B2742-077E-4404-9005-6137BA961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45" y="3114513"/>
            <a:ext cx="3409403" cy="548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381064-97DB-4393-AC1B-6C13C2738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45" y="5249944"/>
            <a:ext cx="3409403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BB22-E52E-475E-A637-B8C80B6E31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Average acceleration from table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Percent difference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=9.8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BB22-E52E-475E-A637-B8C80B6E3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51E027-C6AB-44A8-8B52-DC4ABBE2B670}"/>
                  </a:ext>
                </a:extLst>
              </p:cNvPr>
              <p:cNvSpPr/>
              <p:nvPr/>
            </p:nvSpPr>
            <p:spPr>
              <a:xfrm>
                <a:off x="1517345" y="2467931"/>
                <a:ext cx="3317318" cy="626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𝑎𝑣𝑔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51E027-C6AB-44A8-8B52-DC4ABBE2B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45" y="2467931"/>
                <a:ext cx="3317318" cy="626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9C1325-020B-4670-B3DB-1D82E88B0052}"/>
                  </a:ext>
                </a:extLst>
              </p:cNvPr>
              <p:cNvSpPr/>
              <p:nvPr/>
            </p:nvSpPr>
            <p:spPr>
              <a:xfrm>
                <a:off x="1517345" y="4486921"/>
                <a:ext cx="4282006" cy="719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𝑃𝑒𝑟𝑐𝑒𝑛𝑡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𝑑𝑖𝑓𝑓𝑒𝑟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𝑛𝑐𝑒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𝑎𝑣𝑔</m:t>
                                  </m:r>
                                </m:sub>
                              </m:s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×100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9C1325-020B-4670-B3DB-1D82E88B0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45" y="4486921"/>
                <a:ext cx="4282006" cy="719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1B28AE2-0C8D-4AA2-BAF6-9A7418D65F87}"/>
              </a:ext>
            </a:extLst>
          </p:cNvPr>
          <p:cNvSpPr txBox="1"/>
          <p:nvPr/>
        </p:nvSpPr>
        <p:spPr>
          <a:xfrm>
            <a:off x="3717914" y="3047425"/>
            <a:ext cx="112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m/s</a:t>
            </a:r>
            <a:r>
              <a: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A3970E-98B5-4CFB-AE7B-57375830F9FC}"/>
              </a:ext>
            </a:extLst>
          </p:cNvPr>
          <p:cNvSpPr txBox="1"/>
          <p:nvPr/>
        </p:nvSpPr>
        <p:spPr>
          <a:xfrm>
            <a:off x="2401170" y="5201181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88.8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5CE721-EC84-4D19-AB79-004EF0FC37F9}"/>
              </a:ext>
            </a:extLst>
          </p:cNvPr>
          <p:cNvSpPr txBox="1"/>
          <p:nvPr/>
        </p:nvSpPr>
        <p:spPr>
          <a:xfrm>
            <a:off x="3717914" y="5179877"/>
            <a:ext cx="112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m/s</a:t>
            </a:r>
            <a:r>
              <a: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F42237-74A3-4131-9EF6-DEE627D6FC52}"/>
              </a:ext>
            </a:extLst>
          </p:cNvPr>
          <p:cNvSpPr txBox="1"/>
          <p:nvPr/>
        </p:nvSpPr>
        <p:spPr>
          <a:xfrm>
            <a:off x="2401170" y="3063240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1.09585</a:t>
            </a:r>
          </a:p>
        </p:txBody>
      </p:sp>
    </p:spTree>
    <p:extLst>
      <p:ext uri="{BB962C8B-B14F-4D97-AF65-F5344CB8AC3E}">
        <p14:creationId xmlns:p14="http://schemas.microsoft.com/office/powerpoint/2010/main" val="379472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Discuss the results and comment on the source of errors. </a:t>
            </a:r>
          </a:p>
          <a:p>
            <a:pPr lvl="1"/>
            <a:r>
              <a:rPr lang="en-US" dirty="0"/>
              <a:t>Answer: </a:t>
            </a:r>
          </a:p>
          <a:p>
            <a:pPr marL="457200" lvl="1" indent="0">
              <a:buNone/>
            </a:pPr>
            <a:r>
              <a:rPr lang="en-US" dirty="0"/>
              <a:t>The Sensor indicated points closer to it after indicating ones further away. This caused many errors.</a:t>
            </a:r>
          </a:p>
          <a:p>
            <a:pPr lvl="0"/>
            <a:r>
              <a:rPr lang="en-US" dirty="0"/>
              <a:t>How much variation is there from trial to trial? What does this indicate about the uncertainty of the result?</a:t>
            </a:r>
          </a:p>
          <a:p>
            <a:pPr lvl="1"/>
            <a:r>
              <a:rPr lang="en-US" dirty="0"/>
              <a:t>Answer: The variation from trial to trail was small. I think this indicate despite an absolute accuracy that the results are verifiable. </a:t>
            </a:r>
          </a:p>
        </p:txBody>
      </p:sp>
    </p:spTree>
    <p:extLst>
      <p:ext uri="{BB962C8B-B14F-4D97-AF65-F5344CB8AC3E}">
        <p14:creationId xmlns:p14="http://schemas.microsoft.com/office/powerpoint/2010/main" val="3465135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1F658-9DD6-B43C-4C25-98572FBC8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In this experiment I take the data from the last experiment in order to  graph the types of energy involved and how much energy is used overall.</a:t>
            </a:r>
          </a:p>
        </p:txBody>
      </p:sp>
      <p:pic>
        <p:nvPicPr>
          <p:cNvPr id="5" name="Picture 4" descr="Laboratory glassware containing solution">
            <a:extLst>
              <a:ext uri="{FF2B5EF4-FFF2-40B4-BE49-F238E27FC236}">
                <a16:creationId xmlns:a16="http://schemas.microsoft.com/office/drawing/2014/main" id="{A551E528-4467-EFE8-7E3F-43EF8BA55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" r="4708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C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36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132B-772A-4741-9DCF-A50A1FA0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Excel Table</a:t>
            </a:r>
            <a:br>
              <a:rPr lang="en-US" sz="4400" dirty="0"/>
            </a:br>
            <a:r>
              <a:rPr lang="en-US" sz="4400" dirty="0"/>
              <a:t>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05F08-3FCA-414C-AC2D-5D600DFBB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Include all values in the Excel table for a single trial showing the fall distance in centimeters and meters as a function of time with the values generated for kinetic energy K, potential energy U, and total mechanical energy E. </a:t>
            </a:r>
          </a:p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DBB77-FC38-3332-8B69-36269B4DA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14" y="0"/>
            <a:ext cx="6241281" cy="66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7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132B-772A-4741-9DCF-A50A1FA0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Excel Graph</a:t>
            </a:r>
            <a:br>
              <a:rPr lang="en-US" sz="4400" dirty="0"/>
            </a:br>
            <a:r>
              <a:rPr lang="en-US" sz="4400" dirty="0"/>
              <a:t>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05F08-3FCA-414C-AC2D-5D600DFBB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Include Excel graph for a single trial showing the plots of the kinetic energy K, potential energy U, and total mechanical energy E as a function of time. </a:t>
            </a:r>
          </a:p>
          <a:p>
            <a:r>
              <a:rPr lang="en-US" b="1" dirty="0"/>
              <a:t>Must include your name in the title of the graph.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6C8F6-850E-3944-9067-2AE78FCD0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672" y="989012"/>
            <a:ext cx="6722857" cy="56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1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Analysis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ABB22-E52E-475E-A637-B8C80B6E3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18119"/>
          </a:xfrm>
        </p:spPr>
        <p:txBody>
          <a:bodyPr/>
          <a:lstStyle/>
          <a:p>
            <a:r>
              <a:rPr lang="en-US" dirty="0"/>
              <a:t>Theoretical value of final velocity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500" dirty="0"/>
          </a:p>
          <a:p>
            <a:endParaRPr lang="en-US" dirty="0"/>
          </a:p>
          <a:p>
            <a:r>
              <a:rPr lang="en-US" dirty="0"/>
              <a:t>Final velocity from experimental data (or largest velocity)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dirty="0"/>
              <a:t>Percent difference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9C1325-020B-4670-B3DB-1D82E88B0052}"/>
                  </a:ext>
                </a:extLst>
              </p:cNvPr>
              <p:cNvSpPr/>
              <p:nvPr/>
            </p:nvSpPr>
            <p:spPr>
              <a:xfrm>
                <a:off x="1279137" y="5022892"/>
                <a:ext cx="5180649" cy="748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𝑃𝑒𝑟𝑐𝑒𝑛𝑡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𝑑𝑖𝑓𝑓𝑒𝑟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𝑛𝑐𝑒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𝑒𝑥𝑝𝑒𝑟𝑖𝑚𝑒𝑛𝑡𝑎𝑙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×100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9C1325-020B-4670-B3DB-1D82E88B0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37" y="5022892"/>
                <a:ext cx="5180649" cy="7483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90A75D6-419B-4E79-B229-7734B2A239E0}"/>
                  </a:ext>
                </a:extLst>
              </p:cNvPr>
              <p:cNvSpPr/>
              <p:nvPr/>
            </p:nvSpPr>
            <p:spPr>
              <a:xfrm>
                <a:off x="1279137" y="3930129"/>
                <a:ext cx="1624419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𝑒𝑥𝑝𝑒𝑟𝑖𝑚𝑒𝑛𝑡𝑎𝑙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90A75D6-419B-4E79-B229-7734B2A23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37" y="3930129"/>
                <a:ext cx="1624419" cy="390748"/>
              </a:xfrm>
              <a:prstGeom prst="rect">
                <a:avLst/>
              </a:prstGeom>
              <a:blipFill>
                <a:blip r:embed="rId3"/>
                <a:stretch>
                  <a:fillRect t="-7813" r="-2632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864748-D737-4CCE-9C5C-463F71534E26}"/>
                  </a:ext>
                </a:extLst>
              </p:cNvPr>
              <p:cNvSpPr/>
              <p:nvPr/>
            </p:nvSpPr>
            <p:spPr>
              <a:xfrm>
                <a:off x="1336889" y="2800721"/>
                <a:ext cx="1625958" cy="4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𝑔h</m:t>
                        </m:r>
                      </m:e>
                    </m:ra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864748-D737-4CCE-9C5C-463F71534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889" y="2800721"/>
                <a:ext cx="1625958" cy="43473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658741-26B8-4935-8317-187655D1EEA4}"/>
                  </a:ext>
                </a:extLst>
              </p:cNvPr>
              <p:cNvSpPr/>
              <p:nvPr/>
            </p:nvSpPr>
            <p:spPr>
              <a:xfrm>
                <a:off x="1336889" y="2202943"/>
                <a:ext cx="240739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𝑓𝑖𝑛𝑎𝑙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𝑖𝑛𝑖𝑡𝑖𝑎𝑙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658741-26B8-4935-8317-187655D1E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889" y="2202943"/>
                <a:ext cx="2407390" cy="391582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5332372-6726-4A1F-8736-7D024F710D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00" b="3272"/>
          <a:stretch/>
        </p:blipFill>
        <p:spPr>
          <a:xfrm>
            <a:off x="2870343" y="4000932"/>
            <a:ext cx="2570672" cy="5306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5D1457-CD39-4DD6-9894-D67C93EC8728}"/>
              </a:ext>
            </a:extLst>
          </p:cNvPr>
          <p:cNvSpPr txBox="1"/>
          <p:nvPr/>
        </p:nvSpPr>
        <p:spPr>
          <a:xfrm>
            <a:off x="2915437" y="3952169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FDE34-835F-4593-98E2-50DF8F309F4F}"/>
              </a:ext>
            </a:extLst>
          </p:cNvPr>
          <p:cNvSpPr txBox="1"/>
          <p:nvPr/>
        </p:nvSpPr>
        <p:spPr>
          <a:xfrm>
            <a:off x="4232181" y="3930865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F1CBBF-EE6F-4A4C-802F-3E94601BF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145" y="5841305"/>
            <a:ext cx="3409403" cy="548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D59525-25F1-42F4-8BC0-16546FFDC645}"/>
              </a:ext>
            </a:extLst>
          </p:cNvPr>
          <p:cNvSpPr txBox="1"/>
          <p:nvPr/>
        </p:nvSpPr>
        <p:spPr>
          <a:xfrm>
            <a:off x="2141970" y="5792542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83.18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61DA1-B755-4643-BC8D-9CDDB4C1ECDB}"/>
              </a:ext>
            </a:extLst>
          </p:cNvPr>
          <p:cNvSpPr txBox="1"/>
          <p:nvPr/>
        </p:nvSpPr>
        <p:spPr>
          <a:xfrm>
            <a:off x="3458714" y="5771238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F74DDA-ECE3-4E75-B1A7-B2A4A80F4D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00" b="3272"/>
          <a:stretch/>
        </p:blipFill>
        <p:spPr>
          <a:xfrm>
            <a:off x="3569551" y="2270032"/>
            <a:ext cx="2570672" cy="5306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489C67-AE1F-4875-BBB7-F7FC4C92071A}"/>
              </a:ext>
            </a:extLst>
          </p:cNvPr>
          <p:cNvSpPr txBox="1"/>
          <p:nvPr/>
        </p:nvSpPr>
        <p:spPr>
          <a:xfrm>
            <a:off x="4931389" y="2199965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01A77A-7359-4E99-8A69-7F2A03E01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00" b="3272"/>
          <a:stretch/>
        </p:blipFill>
        <p:spPr>
          <a:xfrm>
            <a:off x="2825249" y="2915024"/>
            <a:ext cx="2570672" cy="5306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6776EB-E05D-4488-9A81-4EA051DD189E}"/>
              </a:ext>
            </a:extLst>
          </p:cNvPr>
          <p:cNvSpPr txBox="1"/>
          <p:nvPr/>
        </p:nvSpPr>
        <p:spPr>
          <a:xfrm>
            <a:off x="2871500" y="2874958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0.951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B83466-7093-49A3-ADBB-14F51D05475F}"/>
              </a:ext>
            </a:extLst>
          </p:cNvPr>
          <p:cNvSpPr txBox="1"/>
          <p:nvPr/>
        </p:nvSpPr>
        <p:spPr>
          <a:xfrm>
            <a:off x="4187087" y="2844957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3EBA5F-6A1A-4E28-BE4D-CDC25E223C69}"/>
              </a:ext>
            </a:extLst>
          </p:cNvPr>
          <p:cNvSpPr txBox="1"/>
          <p:nvPr/>
        </p:nvSpPr>
        <p:spPr>
          <a:xfrm>
            <a:off x="3614645" y="2239820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-0.04611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962FFB-D9F7-4D19-B1AF-DE821792CB35}"/>
              </a:ext>
            </a:extLst>
          </p:cNvPr>
          <p:cNvSpPr txBox="1"/>
          <p:nvPr/>
        </p:nvSpPr>
        <p:spPr>
          <a:xfrm>
            <a:off x="4931389" y="2218516"/>
            <a:ext cx="11263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68781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Discuss the key characteristics of the plot. Consider the points when potential energy U is maximum, U is minimum, kinetic energy K is maximum, K is minimum and when U and K are the same value. What is the significance of these points? </a:t>
            </a:r>
          </a:p>
          <a:p>
            <a:pPr lvl="1"/>
            <a:r>
              <a:rPr lang="en-US" dirty="0"/>
              <a:t>Answer: Kinetic energy moves strait up the chart with a short fall the data does not spread.  Potential energy does not move in my chart I could not fix this.</a:t>
            </a:r>
          </a:p>
        </p:txBody>
      </p:sp>
    </p:spTree>
    <p:extLst>
      <p:ext uri="{BB962C8B-B14F-4D97-AF65-F5344CB8AC3E}">
        <p14:creationId xmlns:p14="http://schemas.microsoft.com/office/powerpoint/2010/main" val="4152353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is the trend of the best fit line for the total energy E in your data? If the data is accurate, the total mechanical energy should decrease slightly. Why is that?</a:t>
            </a:r>
          </a:p>
          <a:p>
            <a:pPr lvl="1"/>
            <a:r>
              <a:rPr lang="en-US" dirty="0"/>
              <a:t>Answer: The mechanical energy does not account for potential energy, but total energy does.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44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69A2E-719F-CB24-323F-9D5619697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878"/>
            <a:ext cx="10515600" cy="4351338"/>
          </a:xfrm>
        </p:spPr>
        <p:txBody>
          <a:bodyPr/>
          <a:lstStyle/>
          <a:p>
            <a:r>
              <a:rPr lang="en-US" dirty="0"/>
              <a:t>In this experiment I use the Rotary Encoder part KY-040 against a flat surface to calculate accuracy.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75" y="419669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/>
              <a:t>Materials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060" y="2160917"/>
            <a:ext cx="3932237" cy="3811588"/>
          </a:xfrm>
        </p:spPr>
        <p:txBody>
          <a:bodyPr/>
          <a:lstStyle/>
          <a:p>
            <a:pPr lvl="0"/>
            <a:r>
              <a:rPr lang="en-US" dirty="0"/>
              <a:t>Arduino Mega 2560</a:t>
            </a:r>
          </a:p>
          <a:p>
            <a:pPr lvl="0"/>
            <a:r>
              <a:rPr lang="en-US" dirty="0"/>
              <a:t>Ultrasonic sensor HC-SR04</a:t>
            </a:r>
          </a:p>
          <a:p>
            <a:pPr lvl="0"/>
            <a:r>
              <a:rPr lang="en-US" dirty="0"/>
              <a:t>Male to Male Wires</a:t>
            </a:r>
          </a:p>
          <a:p>
            <a:pPr lvl="0"/>
            <a:r>
              <a:rPr lang="en-US" dirty="0"/>
              <a:t>Breadboard</a:t>
            </a:r>
          </a:p>
          <a:p>
            <a:pPr lvl="0"/>
            <a:r>
              <a:rPr lang="en-US" dirty="0"/>
              <a:t>USB cable to connect Arduino</a:t>
            </a:r>
          </a:p>
          <a:p>
            <a:pPr lvl="0"/>
            <a:r>
              <a:rPr lang="en-US" dirty="0"/>
              <a:t>Ruler or tape measurer </a:t>
            </a:r>
          </a:p>
          <a:p>
            <a:pPr lvl="0"/>
            <a:r>
              <a:rPr lang="en-US" dirty="0"/>
              <a:t>Object to act as obstacle and/or undergo free-fall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6036B-1CC3-790D-215E-8F077417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59" y="60385"/>
            <a:ext cx="7863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8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Experimental Set-up (Picture)</a:t>
            </a:r>
          </a:p>
        </p:txBody>
      </p:sp>
      <p:pic>
        <p:nvPicPr>
          <p:cNvPr id="5" name="Picture 4" descr="A picture containing text, table, indoor&#10;&#10;Description automatically generated">
            <a:extLst>
              <a:ext uri="{FF2B5EF4-FFF2-40B4-BE49-F238E27FC236}">
                <a16:creationId xmlns:a16="http://schemas.microsoft.com/office/drawing/2014/main" id="{2BA93C67-B044-0982-C71D-CC3B09D0C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r="20656" b="9091"/>
          <a:stretch/>
        </p:blipFill>
        <p:spPr>
          <a:xfrm>
            <a:off x="340554" y="1074409"/>
            <a:ext cx="5666547" cy="448249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7800" y="1909192"/>
            <a:ext cx="4713997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Materials List: 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Mega 2560 Board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Rotary Encoder Part KY-040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Male to Female Wires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Object to attach onto rotary encoder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(e.g. cork, bottle cap, ball)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Ruler or tape measurer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767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035A6-78B3-40AC-9630-CF36D030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Raw Data (Screenshot)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7FF2E-83E9-477A-B7A4-F7D771078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Screenshot of Serial Monitor from Arduino IDE showing raw data.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Must include your name displayed in the serial monitor.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ED52B12-D4BA-A971-6DEE-E7F4DBB71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0745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2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Data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FE37404-244A-4FE3-B76E-92D70D68E4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Object diameter: </a:t>
                </a:r>
                <a:r>
                  <a:rPr lang="en-US" i="1" dirty="0"/>
                  <a:t>d</a:t>
                </a:r>
                <a:r>
                  <a:rPr lang="en-US" dirty="0"/>
                  <a:t> =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Object radius: </a:t>
                </a:r>
                <a:r>
                  <a:rPr lang="en-US" i="1" dirty="0"/>
                  <a:t>r</a:t>
                </a:r>
                <a:r>
                  <a:rPr lang="en-US" dirty="0"/>
                  <a:t>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Number of pulses for one revolution: </a:t>
                </a:r>
                <a:r>
                  <a:rPr lang="en-US" i="1" dirty="0"/>
                  <a:t>x</a:t>
                </a:r>
                <a:r>
                  <a:rPr lang="en-US" dirty="0"/>
                  <a:t> =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Resolution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𝑅𝑒𝑣𝑜𝑙𝑢𝑡𝑖𝑜𝑛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𝑝𝑢𝑙𝑠𝑒𝑠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𝑟𝑎𝑑𝑖𝑎𝑛𝑠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𝑅𝑒𝑣𝑜𝑙𝑢𝑡𝑖𝑜𝑛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FE37404-244A-4FE3-B76E-92D70D68E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67457B9-430A-4B82-8FAD-769B828F8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21"/>
          <a:stretch/>
        </p:blipFill>
        <p:spPr>
          <a:xfrm>
            <a:off x="3758045" y="2929552"/>
            <a:ext cx="2573371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50A50-6832-4423-AD8A-3E3577C9D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21"/>
          <a:stretch/>
        </p:blipFill>
        <p:spPr>
          <a:xfrm>
            <a:off x="4223886" y="2144528"/>
            <a:ext cx="2573371" cy="548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BA2895-3735-4FD7-A01D-B114EA56D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21"/>
          <a:stretch/>
        </p:blipFill>
        <p:spPr>
          <a:xfrm>
            <a:off x="7964285" y="4528277"/>
            <a:ext cx="2573371" cy="548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363AFD-7534-47C6-A142-A58552E53152}"/>
              </a:ext>
            </a:extLst>
          </p:cNvPr>
          <p:cNvSpPr txBox="1"/>
          <p:nvPr/>
        </p:nvSpPr>
        <p:spPr>
          <a:xfrm>
            <a:off x="9322922" y="4393340"/>
            <a:ext cx="11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29F97F-4FD9-443D-967D-37646DD07623}"/>
              </a:ext>
            </a:extLst>
          </p:cNvPr>
          <p:cNvSpPr txBox="1"/>
          <p:nvPr/>
        </p:nvSpPr>
        <p:spPr>
          <a:xfrm>
            <a:off x="4303660" y="2014584"/>
            <a:ext cx="11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18605-2E12-47B2-931A-F7F412E49392}"/>
              </a:ext>
            </a:extLst>
          </p:cNvPr>
          <p:cNvSpPr txBox="1"/>
          <p:nvPr/>
        </p:nvSpPr>
        <p:spPr>
          <a:xfrm>
            <a:off x="5601466" y="1983622"/>
            <a:ext cx="11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DB280-14EC-4B75-8C2E-ED1ADF44944C}"/>
              </a:ext>
            </a:extLst>
          </p:cNvPr>
          <p:cNvSpPr txBox="1"/>
          <p:nvPr/>
        </p:nvSpPr>
        <p:spPr>
          <a:xfrm>
            <a:off x="3830418" y="2781238"/>
            <a:ext cx="11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55F5C6-C0F6-4151-8347-ABA8A166613E}"/>
              </a:ext>
            </a:extLst>
          </p:cNvPr>
          <p:cNvSpPr txBox="1"/>
          <p:nvPr/>
        </p:nvSpPr>
        <p:spPr>
          <a:xfrm>
            <a:off x="5115390" y="2781237"/>
            <a:ext cx="11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46A31A-FE29-4488-BB43-D4F0F11E9EE6}"/>
              </a:ext>
            </a:extLst>
          </p:cNvPr>
          <p:cNvSpPr txBox="1"/>
          <p:nvPr/>
        </p:nvSpPr>
        <p:spPr>
          <a:xfrm>
            <a:off x="8037950" y="4385386"/>
            <a:ext cx="11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0.209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9B443-BF1A-4A6C-BC00-3078A1E1FA90}"/>
              </a:ext>
            </a:extLst>
          </p:cNvPr>
          <p:cNvSpPr txBox="1"/>
          <p:nvPr/>
        </p:nvSpPr>
        <p:spPr>
          <a:xfrm>
            <a:off x="9238005" y="4001294"/>
            <a:ext cx="128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Radians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pulse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D521C2D-E944-46F9-8EB6-3724FE624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21" r="38571"/>
          <a:stretch/>
        </p:blipFill>
        <p:spPr>
          <a:xfrm>
            <a:off x="7130562" y="3637849"/>
            <a:ext cx="1258321" cy="5486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EF89674-4EB2-4294-9122-CA3A66962BA2}"/>
              </a:ext>
            </a:extLst>
          </p:cNvPr>
          <p:cNvSpPr txBox="1"/>
          <p:nvPr/>
        </p:nvSpPr>
        <p:spPr>
          <a:xfrm>
            <a:off x="7196527" y="3502244"/>
            <a:ext cx="11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29678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2485790-4EDB-4F67-A6C6-7BDF61C0CAF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1889" y="1909966"/>
              <a:ext cx="10515600" cy="4027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402101179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54218032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4163564863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417390959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076385891"/>
                        </a:ext>
                      </a:extLst>
                    </a:gridCol>
                  </a:tblGrid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Trial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Number of pulses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kern="100" dirty="0">
                              <a:effectLst/>
                            </a:rPr>
                            <a:t>N</a:t>
                          </a:r>
                          <a:endParaRPr lang="en-US" sz="1600" i="1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Encoder distance </a:t>
                          </a:r>
                          <a:br>
                            <a:rPr lang="en-US" sz="1600" kern="100" dirty="0">
                              <a:effectLst/>
                            </a:rPr>
                          </a:br>
                          <a:r>
                            <a:rPr lang="en-US" sz="1600" i="1" dirty="0"/>
                            <a:t>r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kern="10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𝑹𝒆𝒔𝒐𝒍𝒖𝒕𝒊𝒐𝒏</m:t>
                              </m:r>
                              <m:r>
                                <a:rPr lang="en-US" sz="1600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600" i="1" kern="100" dirty="0">
                              <a:effectLst/>
                            </a:rPr>
                            <a:t> N</a:t>
                          </a:r>
                          <a:endParaRPr lang="en-US" sz="1600" i="1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Measured distance with ruler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Percent </a:t>
                          </a:r>
                          <a:br>
                            <a:rPr lang="en-US" sz="1600" kern="100" dirty="0">
                              <a:effectLst/>
                            </a:rPr>
                          </a:br>
                          <a:r>
                            <a:rPr lang="en-US" sz="1600" kern="100" dirty="0">
                              <a:effectLst/>
                            </a:rPr>
                            <a:t>difference 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01203236"/>
                      </a:ext>
                    </a:extLst>
                  </a:tr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1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9 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2.82 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5cm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43.6%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4031144"/>
                      </a:ext>
                    </a:extLst>
                  </a:tr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2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26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8.15cm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10cm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18.5%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24050777"/>
                      </a:ext>
                    </a:extLst>
                  </a:tr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3</a:t>
                          </a:r>
                          <a:endParaRPr lang="en-US" sz="1600" kern="10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36 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11.29cm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13cm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13.15%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35017952"/>
                      </a:ext>
                    </a:extLst>
                  </a:tr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4</a:t>
                          </a:r>
                          <a:endParaRPr lang="en-US" sz="1600" kern="10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60 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18.81cm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21cm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5.95%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29912041"/>
                      </a:ext>
                    </a:extLst>
                  </a:tr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5</a:t>
                          </a:r>
                          <a:endParaRPr lang="en-US" sz="1600" kern="10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8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2.51cm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3cm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16.33%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2731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2485790-4EDB-4F67-A6C6-7BDF61C0CA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662689"/>
                  </p:ext>
                </p:extLst>
              </p:nvPr>
            </p:nvGraphicFramePr>
            <p:xfrm>
              <a:off x="871889" y="1909966"/>
              <a:ext cx="10515600" cy="4027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402101179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54218032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4163564863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417390959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076385891"/>
                        </a:ext>
                      </a:extLst>
                    </a:gridCol>
                  </a:tblGrid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Trial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Number of pulses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kern="100" dirty="0">
                              <a:effectLst/>
                            </a:rPr>
                            <a:t>N</a:t>
                          </a:r>
                          <a:endParaRPr lang="en-US" sz="1600" i="1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09" r="-200578" b="-5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Measured distance with ruler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Percent </a:t>
                          </a:r>
                          <a:br>
                            <a:rPr lang="en-US" sz="1600" kern="100" dirty="0">
                              <a:effectLst/>
                            </a:rPr>
                          </a:br>
                          <a:r>
                            <a:rPr lang="en-US" sz="1600" kern="100" dirty="0">
                              <a:effectLst/>
                            </a:rPr>
                            <a:t>difference 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01203236"/>
                      </a:ext>
                    </a:extLst>
                  </a:tr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1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9 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2.82 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5cm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43.6%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4031144"/>
                      </a:ext>
                    </a:extLst>
                  </a:tr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2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26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8.15cm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10cm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18.5%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24050777"/>
                      </a:ext>
                    </a:extLst>
                  </a:tr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3</a:t>
                          </a:r>
                          <a:endParaRPr lang="en-US" sz="1600" kern="10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36 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11.29cm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13cm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13.15%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35017952"/>
                      </a:ext>
                    </a:extLst>
                  </a:tr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4</a:t>
                          </a:r>
                          <a:endParaRPr lang="en-US" sz="1600" kern="10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60 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18.81cm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21cm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5.95% 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29912041"/>
                      </a:ext>
                    </a:extLst>
                  </a:tr>
                  <a:tr h="67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</a:rPr>
                            <a:t>5</a:t>
                          </a:r>
                          <a:endParaRPr lang="en-US" sz="1600" kern="10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8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2.51cm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3cm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 16.33%</a:t>
                          </a:r>
                          <a:endParaRPr lang="en-US" sz="1600" kern="100" dirty="0">
                            <a:effectLst/>
                            <a:latin typeface="Liberation Serif"/>
                            <a:ea typeface="SimSun" panose="02010600030101010101" pitchFamily="2" charset="-122"/>
                            <a:cs typeface="Lucida Sans" panose="020B0602030504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27315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49369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6330"/>
          </a:xfrm>
        </p:spPr>
        <p:txBody>
          <a:bodyPr/>
          <a:lstStyle/>
          <a:p>
            <a:pPr lvl="0"/>
            <a:r>
              <a:rPr lang="en-US" dirty="0"/>
              <a:t>Discuss the results and comment on the sources of error. </a:t>
            </a:r>
          </a:p>
          <a:p>
            <a:pPr lvl="1"/>
            <a:r>
              <a:rPr lang="en-US" dirty="0"/>
              <a:t>Answer:  reviewing my results it seems the more distance covered the more accurate the measurement. Although at 3cm the % difference was lower then at 5cm.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What are some applications of this measuring technique? Could this measuring system be used to measure surfaces that are not flat?</a:t>
            </a:r>
          </a:p>
          <a:p>
            <a:pPr lvl="1"/>
            <a:r>
              <a:rPr lang="en-US" dirty="0"/>
              <a:t>Answer: This measurement system would be good at determining the an approximant diameter of the earth.</a:t>
            </a:r>
          </a:p>
        </p:txBody>
      </p:sp>
    </p:spTree>
    <p:extLst>
      <p:ext uri="{BB962C8B-B14F-4D97-AF65-F5344CB8AC3E}">
        <p14:creationId xmlns:p14="http://schemas.microsoft.com/office/powerpoint/2010/main" val="750640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4F2E-3ED0-AE8B-75D4-EE1898AE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experiment I use a magnet and the ESP32 to observe the Hall effect.</a:t>
            </a:r>
          </a:p>
        </p:txBody>
      </p:sp>
    </p:spTree>
    <p:extLst>
      <p:ext uri="{BB962C8B-B14F-4D97-AF65-F5344CB8AC3E}">
        <p14:creationId xmlns:p14="http://schemas.microsoft.com/office/powerpoint/2010/main" val="3142112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, indoor, electronics&#10;&#10;Description automatically generated">
            <a:extLst>
              <a:ext uri="{FF2B5EF4-FFF2-40B4-BE49-F238E27FC236}">
                <a16:creationId xmlns:a16="http://schemas.microsoft.com/office/drawing/2014/main" id="{9B85FCDE-9B25-6519-E9D2-5B07D69E3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"/>
          <a:stretch/>
        </p:blipFill>
        <p:spPr>
          <a:xfrm>
            <a:off x="591873" y="-2"/>
            <a:ext cx="11588329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Experimental Set-up (Picture)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Materials List: 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ESP32 microprocessor 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Micro-USB cable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Magnet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18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35A6-78B3-40AC-9630-CF36D030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Raw Data 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7FF2E-83E9-477A-B7A4-F7D771078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Screenshot of Serial Monitor from Arduino IDE showing raw data. </a:t>
            </a:r>
          </a:p>
          <a:p>
            <a:r>
              <a:rPr lang="en-US" b="1"/>
              <a:t>Must </a:t>
            </a:r>
            <a:r>
              <a:rPr lang="en-US" b="1" dirty="0"/>
              <a:t>include your name displayed in the Serial Monitor. </a:t>
            </a:r>
          </a:p>
          <a:p>
            <a:r>
              <a:rPr lang="en-US" b="1" dirty="0"/>
              <a:t>Press EN button to display name.</a:t>
            </a:r>
          </a:p>
          <a:p>
            <a:r>
              <a:rPr lang="en-US" b="1" dirty="0"/>
              <a:t>Unselect “</a:t>
            </a:r>
            <a:r>
              <a:rPr lang="en-US" b="1" dirty="0" err="1"/>
              <a:t>Autoscroll</a:t>
            </a:r>
            <a:r>
              <a:rPr lang="en-US" b="1" dirty="0"/>
              <a:t>” and scroll all the way up.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B408A-F973-03F0-0DF3-5606F661F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331" y="1438075"/>
            <a:ext cx="2600688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86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35A6-78B3-40AC-9630-CF36D030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Excel Graph</a:t>
            </a:r>
            <a:br>
              <a:rPr lang="en-US" sz="4400" dirty="0"/>
            </a:br>
            <a:r>
              <a:rPr lang="en-US" sz="4400" dirty="0"/>
              <a:t>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7FF2E-83E9-477A-B7A4-F7D771078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Include Excel graph for a single trial of data plotted as a function of time.</a:t>
            </a:r>
          </a:p>
          <a:p>
            <a:r>
              <a:rPr lang="en-US" b="1" dirty="0"/>
              <a:t>Must include your name in the title of the graph.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9F5C0-BD36-53C9-174D-914452957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4" y="652104"/>
            <a:ext cx="7477125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38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Discuss the results and comment on the sources of error.</a:t>
            </a:r>
          </a:p>
          <a:p>
            <a:pPr lvl="1"/>
            <a:r>
              <a:rPr lang="en-US" dirty="0"/>
              <a:t>Answer: Having a constant set of ones and zeros made it difficult to gather data.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Describe how the Hall sensor works. What are some applications for the Hall effect sensor? </a:t>
            </a:r>
          </a:p>
          <a:p>
            <a:pPr lvl="1"/>
            <a:r>
              <a:rPr lang="en-US" dirty="0"/>
              <a:t>Answer:  It measures the magnetic field in relation to the pull on the device. </a:t>
            </a:r>
          </a:p>
        </p:txBody>
      </p:sp>
    </p:spTree>
    <p:extLst>
      <p:ext uri="{BB962C8B-B14F-4D97-AF65-F5344CB8AC3E}">
        <p14:creationId xmlns:p14="http://schemas.microsoft.com/office/powerpoint/2010/main" val="75760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39" y="776377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/>
              <a:t>Materials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0830" y="2376577"/>
            <a:ext cx="3932237" cy="3811588"/>
          </a:xfrm>
        </p:spPr>
        <p:txBody>
          <a:bodyPr/>
          <a:lstStyle/>
          <a:p>
            <a:pPr lvl="0"/>
            <a:r>
              <a:rPr lang="en-US" dirty="0"/>
              <a:t>Arduino Mega 2560</a:t>
            </a:r>
          </a:p>
          <a:p>
            <a:pPr lvl="0"/>
            <a:r>
              <a:rPr lang="en-US" dirty="0"/>
              <a:t>Rotary Encoder Part KY-040</a:t>
            </a:r>
          </a:p>
          <a:p>
            <a:pPr lvl="0"/>
            <a:r>
              <a:rPr lang="en-US" dirty="0"/>
              <a:t>Male to Female Wires</a:t>
            </a:r>
          </a:p>
          <a:p>
            <a:pPr lvl="0"/>
            <a:r>
              <a:rPr lang="en-US" dirty="0"/>
              <a:t>USB cable to connect Arduino</a:t>
            </a:r>
          </a:p>
          <a:p>
            <a:pPr lvl="0"/>
            <a:r>
              <a:rPr lang="en-US" dirty="0"/>
              <a:t>Object to attach onto rotary encoder </a:t>
            </a:r>
          </a:p>
          <a:p>
            <a:pPr lvl="0"/>
            <a:r>
              <a:rPr lang="en-US" dirty="0"/>
              <a:t>Ruler or tape measurer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B9D00-A6AD-94CF-C70A-18383E18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976" y="0"/>
            <a:ext cx="6669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86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sual picnic date beside a lake">
            <a:extLst>
              <a:ext uri="{FF2B5EF4-FFF2-40B4-BE49-F238E27FC236}">
                <a16:creationId xmlns:a16="http://schemas.microsoft.com/office/drawing/2014/main" id="{85B4B477-73A4-9175-3B11-6CF4BB53A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C7EA2D-D139-62C7-1784-1511B7B8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 for viewing</a:t>
            </a:r>
          </a:p>
        </p:txBody>
      </p:sp>
    </p:spTree>
    <p:extLst>
      <p:ext uri="{BB962C8B-B14F-4D97-AF65-F5344CB8AC3E}">
        <p14:creationId xmlns:p14="http://schemas.microsoft.com/office/powerpoint/2010/main" val="2803328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9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/>
              <a:t>Materials List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048" y="2061713"/>
            <a:ext cx="3932237" cy="3811588"/>
          </a:xfrm>
        </p:spPr>
        <p:txBody>
          <a:bodyPr/>
          <a:lstStyle/>
          <a:p>
            <a:pPr lvl="0"/>
            <a:r>
              <a:rPr lang="en-US" dirty="0"/>
              <a:t>ESP32 microprocessor </a:t>
            </a:r>
          </a:p>
          <a:p>
            <a:pPr lvl="0"/>
            <a:r>
              <a:rPr lang="en-US" dirty="0"/>
              <a:t>Micro-USB cable</a:t>
            </a:r>
          </a:p>
          <a:p>
            <a:pPr lvl="0"/>
            <a:r>
              <a:rPr lang="en-US" dirty="0"/>
              <a:t>Magnet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0AAD-BCB1-36A8-F97E-A8F100322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06" y="0"/>
            <a:ext cx="8042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3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07" y="989012"/>
            <a:ext cx="4078721" cy="1600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Required Software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048" y="2152290"/>
            <a:ext cx="3932237" cy="3811588"/>
          </a:xfrm>
        </p:spPr>
        <p:txBody>
          <a:bodyPr/>
          <a:lstStyle/>
          <a:p>
            <a:pPr lvl="0"/>
            <a:r>
              <a:rPr lang="en-US" dirty="0"/>
              <a:t>Microsoft Excel installed and running on computer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DE368-9151-3DD2-3673-F0CE7B8CB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509" y="0"/>
            <a:ext cx="727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6" y="552091"/>
            <a:ext cx="4078721" cy="1600200"/>
          </a:xfrm>
        </p:spPr>
        <p:txBody>
          <a:bodyPr>
            <a:normAutofit/>
          </a:bodyPr>
          <a:lstStyle/>
          <a:p>
            <a:r>
              <a:rPr lang="en-US" dirty="0"/>
              <a:t>Required Software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0280" y="2152291"/>
            <a:ext cx="3932237" cy="3811588"/>
          </a:xfrm>
        </p:spPr>
        <p:txBody>
          <a:bodyPr/>
          <a:lstStyle/>
          <a:p>
            <a:pPr lvl="0"/>
            <a:r>
              <a:rPr lang="en-US" dirty="0"/>
              <a:t>Arduino IDE installed and running on your computer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499B8-33C1-5A03-5CB1-84B81E9CF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918" y="457200"/>
            <a:ext cx="4620270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6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448FA-D78E-2AB7-F12A-C17A524FE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253782" cy="3811588"/>
          </a:xfrm>
        </p:spPr>
        <p:txBody>
          <a:bodyPr/>
          <a:lstStyle/>
          <a:p>
            <a:r>
              <a:rPr lang="en-US" dirty="0"/>
              <a:t>In this experiment I’m testing the accuracy of the Ultrasonic sensor HC-SR04. I’m doing this in  preparation for  a gravity experiment. </a:t>
            </a:r>
          </a:p>
        </p:txBody>
      </p:sp>
    </p:spTree>
    <p:extLst>
      <p:ext uri="{BB962C8B-B14F-4D97-AF65-F5344CB8AC3E}">
        <p14:creationId xmlns:p14="http://schemas.microsoft.com/office/powerpoint/2010/main" val="61167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Experimental Set-up (Picture)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dirty="0"/>
              <a:t>Materials List: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Mega 2560 Board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Ultrasonic sensor HC-SR04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Male to Male Wires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Breadboard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Ruler or tape measurer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Large and flat object to act as obstacle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43920BD-7086-0F98-BBE9-CA4048E93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0"/>
            <a:ext cx="7029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7304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XO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4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XOVTI" id="{DC540DBD-7FF5-4942-921A-CFF95ECB90AA}" vid="{E72E4198-D957-48FD-B88D-6DAFC89EAF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1615</Words>
  <Application>Microsoft Office PowerPoint</Application>
  <PresentationFormat>Widescreen</PresentationFormat>
  <Paragraphs>275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 New</vt:lpstr>
      <vt:lpstr>Liberation Serif</vt:lpstr>
      <vt:lpstr>Open sans</vt:lpstr>
      <vt:lpstr>Segoe UI</vt:lpstr>
      <vt:lpstr>MinimalXOVTI</vt:lpstr>
      <vt:lpstr>Office Theme</vt:lpstr>
      <vt:lpstr>Exploring physics with IoT</vt:lpstr>
      <vt:lpstr>PowerPoint Presentation</vt:lpstr>
      <vt:lpstr>Materials List</vt:lpstr>
      <vt:lpstr>Materials List</vt:lpstr>
      <vt:lpstr>Materials List </vt:lpstr>
      <vt:lpstr>Required Software </vt:lpstr>
      <vt:lpstr>Required Software</vt:lpstr>
      <vt:lpstr>PowerPoint Presentation</vt:lpstr>
      <vt:lpstr>Experimental Set-up (Picture)</vt:lpstr>
      <vt:lpstr>Raw Data</vt:lpstr>
      <vt:lpstr>Data Collection</vt:lpstr>
      <vt:lpstr>Data Analysis</vt:lpstr>
      <vt:lpstr>Conclusions</vt:lpstr>
      <vt:lpstr>PowerPoint Presentation</vt:lpstr>
      <vt:lpstr>Experimental Set-up (Picture)</vt:lpstr>
      <vt:lpstr>Serial Monitor (Screenshot)</vt:lpstr>
      <vt:lpstr>Excel Table  (Screenshot)</vt:lpstr>
      <vt:lpstr>Excel Graph (Screenshot)</vt:lpstr>
      <vt:lpstr>Data Collection</vt:lpstr>
      <vt:lpstr>Data Analysis</vt:lpstr>
      <vt:lpstr>Data Analysis</vt:lpstr>
      <vt:lpstr>Conclusions</vt:lpstr>
      <vt:lpstr>PowerPoint Presentation</vt:lpstr>
      <vt:lpstr>Excel Table (Screenshot)</vt:lpstr>
      <vt:lpstr>Excel Graph (Screenshot)</vt:lpstr>
      <vt:lpstr>Data Analysis </vt:lpstr>
      <vt:lpstr>Conclusions</vt:lpstr>
      <vt:lpstr>Conclusions</vt:lpstr>
      <vt:lpstr>PowerPoint Presentation</vt:lpstr>
      <vt:lpstr>Experimental Set-up (Picture)</vt:lpstr>
      <vt:lpstr>Raw Data (Screenshot)</vt:lpstr>
      <vt:lpstr>Data Collection</vt:lpstr>
      <vt:lpstr>Data Analysis</vt:lpstr>
      <vt:lpstr>Conclusions</vt:lpstr>
      <vt:lpstr>PowerPoint Presentation</vt:lpstr>
      <vt:lpstr>Experimental Set-up (Picture)</vt:lpstr>
      <vt:lpstr>Raw Data (Screenshot)</vt:lpstr>
      <vt:lpstr>Excel Graph (Screenshot)</vt:lpstr>
      <vt:lpstr>Conclusions</vt:lpstr>
      <vt:lpstr>Thank you for viewing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physics with IoT</dc:title>
  <dc:creator>zachariah</dc:creator>
  <cp:lastModifiedBy>zachariah</cp:lastModifiedBy>
  <cp:revision>1</cp:revision>
  <dcterms:created xsi:type="dcterms:W3CDTF">2022-12-17T15:34:08Z</dcterms:created>
  <dcterms:modified xsi:type="dcterms:W3CDTF">2022-12-17T18:00:49Z</dcterms:modified>
</cp:coreProperties>
</file>